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y="5143500" cx="9144000"/>
  <p:notesSz cx="6858000" cy="9144000"/>
  <p:embeddedFontLst>
    <p:embeddedFont>
      <p:font typeface="Proxima Nova"/>
      <p:regular r:id="rId70"/>
      <p:bold r:id="rId71"/>
      <p:italic r:id="rId72"/>
      <p:boldItalic r:id="rId73"/>
    </p:embeddedFont>
    <p:embeddedFont>
      <p:font typeface="Helvetica Neue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ProximaNova-boldItalic.fntdata"/><Relationship Id="rId72" Type="http://schemas.openxmlformats.org/officeDocument/2006/relationships/font" Target="fonts/ProximaNova-italic.fntdata"/><Relationship Id="rId31" Type="http://schemas.openxmlformats.org/officeDocument/2006/relationships/slide" Target="slides/slide24.xml"/><Relationship Id="rId75" Type="http://schemas.openxmlformats.org/officeDocument/2006/relationships/font" Target="fonts/HelveticaNeue-bold.fntdata"/><Relationship Id="rId30" Type="http://schemas.openxmlformats.org/officeDocument/2006/relationships/slide" Target="slides/slide23.xml"/><Relationship Id="rId74" Type="http://schemas.openxmlformats.org/officeDocument/2006/relationships/font" Target="fonts/HelveticaNeue-regular.fntdata"/><Relationship Id="rId33" Type="http://schemas.openxmlformats.org/officeDocument/2006/relationships/slide" Target="slides/slide26.xml"/><Relationship Id="rId77" Type="http://schemas.openxmlformats.org/officeDocument/2006/relationships/font" Target="fonts/HelveticaNeue-boldItalic.fntdata"/><Relationship Id="rId32" Type="http://schemas.openxmlformats.org/officeDocument/2006/relationships/slide" Target="slides/slide25.xml"/><Relationship Id="rId76" Type="http://schemas.openxmlformats.org/officeDocument/2006/relationships/font" Target="fonts/HelveticaNeue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ProximaNova-bold.fntdata"/><Relationship Id="rId70" Type="http://schemas.openxmlformats.org/officeDocument/2006/relationships/font" Target="fonts/ProximaNova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laanderen.be/cjm/nl/cultuur-en-jeugdinfrastructuur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.vlaanderen.be/standaarden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Bron foto: </a:t>
            </a:r>
            <a:r>
              <a:rPr lang="nl-BE" u="sng">
                <a:solidFill>
                  <a:schemeClr val="hlink"/>
                </a:solidFill>
                <a:hlinkClick r:id="rId2"/>
              </a:rPr>
              <a:t>https://www.vlaanderen.be/cjm/nl/cultuur-en-jeugdinfrastructuur</a:t>
            </a:r>
            <a:r>
              <a:rPr lang="nl-BE"/>
              <a:t> </a:t>
            </a:r>
            <a:endParaRPr/>
          </a:p>
        </p:txBody>
      </p:sp>
      <p:sp>
        <p:nvSpPr>
          <p:cNvPr id="277" name="Google Shape;27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5204141a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05204141a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05204141a5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5204141a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05204141a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05204141a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5204141a5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05204141a5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05204141a5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5204141a5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05204141a5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05204141a5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09615a22b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d09615a22b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09615a22b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3" name="Google Shape;423;gd09615a22b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09615a22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8" name="Google Shape;428;gd09615a22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09615a22b_0_6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d09615a22b_0_6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 b="0" i="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09615a22b_0_6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d09615a22b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2" name="Google Shape;452;gd09615a22b_0_6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09615a22b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0" name="Google Shape;460;gd09615a22b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09615a22b_0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d09615a22b_0_2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09615a22b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5" name="Google Shape;475;gd09615a22b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09615a22b_0_7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gd09615a22b_0_7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da0c707f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gcda0c707f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09615a22b_0_6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d09615a22b_0_6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 u="sng">
                <a:solidFill>
                  <a:schemeClr val="hlink"/>
                </a:solidFill>
                <a:hlinkClick r:id="rId2"/>
              </a:rPr>
              <a:t>https://data.vlaanderen.be/standaarden/</a:t>
            </a:r>
            <a:r>
              <a:rPr lang="nl-BE">
                <a:solidFill>
                  <a:srgbClr val="373636"/>
                </a:solidFill>
              </a:rPr>
              <a:t> </a:t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9615a22b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1" name="Google Shape;511;gd09615a22b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09615a22b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3" name="Google Shape;543;gd09615a22b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09615a22b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8" name="Google Shape;548;gd09615a22b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621c9046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4" name="Google Shape;554;gf621c9046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621c9046e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f621c9046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621c9046e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f621c9046e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09615a2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d09615a2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f621c9046e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f621c9046e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621c9046e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f621c9046e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621c9046e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f621c9046e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f621c9046e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f621c9046e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621c9046e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f621c9046e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f621c9046e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f621c9046e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d09615a22b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d09615a22b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d09615a22b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d09615a22b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solidFill>
                  <a:schemeClr val="dk1"/>
                </a:solidFill>
              </a:rPr>
              <a:t>Voorbereiden van de inventarisatie van de cultuur- en jeugdinfrastructuur: nood aan kerngegevens, vergelijkende studie en inventaris van cultuur- en jeugdinfrastructuur.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Andere beleidsdomeinen: infrastructuurdatabank, Agentschap Binnenlands Bestuur, </a:t>
            </a:r>
            <a:r>
              <a:rPr lang="nl-BE"/>
              <a:t>...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215e2730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215e2730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Steunpunten en intermediairen en culturele organisaties, belangenvertegenwoordigers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Vlaamse Overheid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Andere overheden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Cultuurhuizen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Gebruikers van cultuur- en jeugdinfrastructuur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f621c9046e_2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f621c9046e_2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09615a2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d09615a2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d09615a22b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d09615a22b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d24d1a90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28" name="Google Shape;728;gd24d1a90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621c9046e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34" name="Google Shape;734;gf621c9046e_2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35a06a3f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2" name="Google Shape;752;g1035a06a3f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3cffdcb8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70" name="Google Shape;770;g103cffdcb8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cf9821e4b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8" name="Google Shape;788;gcf9821e4b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03cffdcb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5" name="Google Shape;805;g103cffdcb8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03cffdcb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2" name="Google Shape;822;g103cffdcb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cf9821e4b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cf9821e4b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f9821e4b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f9821e4b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84f9eef5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c84f9eef5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d09615a22b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d09615a22b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d09615a22b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d09615a22b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09615a22b_0_2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866" name="Google Shape;866;gd09615a22b_0_2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00a14c8b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/>
              <a:t>Duiden waarom dit voorbeeld</a:t>
            </a:r>
            <a:endParaRPr/>
          </a:p>
        </p:txBody>
      </p:sp>
      <p:sp>
        <p:nvSpPr>
          <p:cNvPr id="873" name="Google Shape;873;g100a14c8b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00a14c8b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80" name="Google Shape;880;g100a14c8b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00a14c8b7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87" name="Google Shape;887;g100a14c8b7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d24d1a904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d24d1a904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d09615a22b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01" name="Google Shape;901;gd09615a22b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09615a22b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d09615a22b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d09615a22b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d09615a22b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09615a22b_0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6" name="Google Shape;356;gd09615a22b_0_1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d09615a22b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9" name="Google Shape;949;gd09615a22b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043892c68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61" name="Google Shape;961;g1043892c68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d09615a22b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93" name="Google Shape;993;gd09615a22b_0_1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0958bf99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00958bf99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0958bf99d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00958bf99d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00958bf99d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5204141a5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105204141a5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05204141a5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ppt/slideLayouts/ppt/slides/slide3.xml" TargetMode="External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gif"/><Relationship Id="rId3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gif"/><Relationship Id="rId3" Type="http://schemas.openxmlformats.org/officeDocument/2006/relationships/image" Target="../media/image2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Relationship Id="rId3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3388" l="0" r="3900" t="2631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" showMasterSp="0">
  <p:cSld name="Section Header Orange">
    <p:bg>
      <p:bgPr>
        <a:solidFill>
          <a:srgbClr val="D04A0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Orange" showMasterSp="0">
  <p:cSld name="Quote 2 Orange">
    <p:bg>
      <p:bgPr>
        <a:solidFill>
          <a:srgbClr val="D04A0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4"/>
          <p:cNvSpPr/>
          <p:nvPr/>
        </p:nvSpPr>
        <p:spPr>
          <a:xfrm>
            <a:off x="332185" y="1022219"/>
            <a:ext cx="653653" cy="509589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 - Subtitle">
  <p:cSld name="One Column Content - Sub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0" type="dt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-tekst//geel//LIJN//logoBoven">
  <p:cSld name="titel-tekst//geel//LIJN//logoBove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2984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9" name="Google Shape;8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cap="flat" cmpd="sng" w="50800">
            <a:solidFill>
              <a:srgbClr val="FFEB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gemeen">
  <p:cSld name="Algemee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81014" y="1414106"/>
            <a:ext cx="83724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/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Arial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/>
        </p:nvSpPr>
        <p:spPr>
          <a:xfrm>
            <a:off x="481782" y="930651"/>
            <a:ext cx="622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3" type="body"/>
          </p:nvPr>
        </p:nvSpPr>
        <p:spPr>
          <a:xfrm>
            <a:off x="481014" y="951046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sz="20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60"/>
              <a:buChar char="•"/>
              <a:defRPr/>
            </a:lvl2pPr>
            <a:lvl3pPr indent="-331469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8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7086600" y="4868863"/>
            <a:ext cx="20574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nl-BE" sz="1200" u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u="none">
              <a:solidFill>
                <a:srgbClr val="8E8E8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2">
            <a:alphaModFix/>
          </a:blip>
          <a:srcRect b="3383" l="0" r="3901" t="2631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3435" l="760" r="6440" t="1398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27" name="Google Shape;127;p24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138" name="Google Shape;1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26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4" name="Google Shape;154;p28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" showMasterSp="0">
  <p:cSld name="Section Header Orange">
    <p:bg>
      <p:bgPr>
        <a:solidFill>
          <a:srgbClr val="D04A0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4" name="Google Shape;164;p30"/>
          <p:cNvSpPr txBox="1"/>
          <p:nvPr>
            <p:ph idx="1" type="subTitle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Orange" showMasterSp="0">
  <p:cSld name="Quote 2 Orange">
    <p:bg>
      <p:bgPr>
        <a:solidFill>
          <a:srgbClr val="D04A0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/>
          <p:nvPr/>
        </p:nvSpPr>
        <p:spPr>
          <a:xfrm>
            <a:off x="332185" y="1022219"/>
            <a:ext cx="653653" cy="509589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4"/>
          <p:cNvPicPr preferRelativeResize="0"/>
          <p:nvPr/>
        </p:nvPicPr>
        <p:blipFill rotWithShape="1">
          <a:blip r:embed="rId2">
            <a:alphaModFix/>
          </a:blip>
          <a:srcRect b="0" l="0" r="9181" t="0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6" name="Google Shape;186;p3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8" name="Google Shape;18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 rotWithShape="1">
          <a:blip r:embed="rId2">
            <a:alphaModFix/>
          </a:blip>
          <a:srcRect b="3435" l="760" r="6440" t="1398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7"/>
          <p:cNvSpPr txBox="1"/>
          <p:nvPr>
            <p:ph idx="1" type="subTitle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_rechte lijn">
  <p:cSld name="Leeg_rechte lij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8"/>
          <p:cNvSpPr txBox="1"/>
          <p:nvPr>
            <p:ph idx="2" type="body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38"/>
          <p:cNvSpPr txBox="1"/>
          <p:nvPr>
            <p:ph idx="3" type="body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8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ge_dia">
  <p:cSld name="1_Lege_dia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2" type="body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39"/>
          <p:cNvSpPr txBox="1"/>
          <p:nvPr>
            <p:ph idx="3" type="body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3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40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0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0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1" name="Google Shape;211;p40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_dia">
  <p:cSld name="Highlight_dia">
    <p:bg>
      <p:bgPr>
        <a:solidFill>
          <a:srgbClr val="FFEB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idx="1" type="body"/>
          </p:nvPr>
        </p:nvSpPr>
        <p:spPr>
          <a:xfrm>
            <a:off x="1317524" y="2318025"/>
            <a:ext cx="6843300" cy="985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14" name="Google Shape;21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8" y="4684039"/>
            <a:ext cx="931204" cy="24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8" name="Google Shape;218;p42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3434" l="763" r="6439" t="1399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 1">
  <p:cSld name="Leeg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1" name="Google Shape;221;p4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2" name="Google Shape;222;p43"/>
          <p:cNvSpPr txBox="1"/>
          <p:nvPr>
            <p:ph idx="1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3" name="Google Shape;22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dia">
  <p:cSld name="2_Titeldia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27" name="Google Shape;22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9" name="Google Shape;229;p4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>
  <p:cSld name="Titel en objec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idx="12" type="sldNum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1_Titel en Inhoud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/>
          <p:nvPr>
            <p:ph idx="1" type="body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46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6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2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0" name="Google Shape;240;p47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47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2" name="Google Shape;242;p47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3" name="Google Shape;2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48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248" name="Google Shape;24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50" name="Google Shape;2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253" name="Google Shape;25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9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5" name="Google Shape;255;p49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4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0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60" name="Google Shape;260;p50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1" name="Google Shape;261;p50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2" name="Google Shape;26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1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51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51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69" name="Google Shape;26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9.xml"/><Relationship Id="rId6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overheid.vlaanderen.be/opleiding/oslo-traject-cultuur-en-jeugdinfrastructuur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ata.vlaanderen.b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8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15" Type="http://schemas.openxmlformats.org/officeDocument/2006/relationships/image" Target="../media/image67.jpg"/><Relationship Id="rId14" Type="http://schemas.openxmlformats.org/officeDocument/2006/relationships/image" Target="../media/image66.jpg"/><Relationship Id="rId17" Type="http://schemas.openxmlformats.org/officeDocument/2006/relationships/image" Target="../media/image70.jpg"/><Relationship Id="rId16" Type="http://schemas.openxmlformats.org/officeDocument/2006/relationships/image" Target="../media/image69.jpg"/><Relationship Id="rId5" Type="http://schemas.openxmlformats.org/officeDocument/2006/relationships/image" Target="../media/image58.png"/><Relationship Id="rId19" Type="http://schemas.openxmlformats.org/officeDocument/2006/relationships/image" Target="../media/image76.jpg"/><Relationship Id="rId6" Type="http://schemas.openxmlformats.org/officeDocument/2006/relationships/image" Target="../media/image64.jpg"/><Relationship Id="rId18" Type="http://schemas.openxmlformats.org/officeDocument/2006/relationships/image" Target="../media/image71.jpg"/><Relationship Id="rId7" Type="http://schemas.openxmlformats.org/officeDocument/2006/relationships/image" Target="../media/image59.png"/><Relationship Id="rId8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jpg"/><Relationship Id="rId4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png"/><Relationship Id="rId4" Type="http://schemas.openxmlformats.org/officeDocument/2006/relationships/hyperlink" Target="https://app.mural.co/t/beadvtc7549/m/beadvtc7549/1637592263772/2beef880fa9d5b2114e282e8cc43c862e019da08?sender=uebe47a55b4237413c26d5449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hyperlink" Target="https://app.mural.co/t/beadvtc7549/m/beadvtc7549/1637592263772/2beef880fa9d5b2114e282e8cc43c862e019da08?sender=uebe47a55b4237413c26d5449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0.xml"/><Relationship Id="rId3" Type="http://schemas.openxmlformats.org/officeDocument/2006/relationships/hyperlink" Target="mailto:laurens.vercauteren@vlaanderen.be" TargetMode="External"/><Relationship Id="rId4" Type="http://schemas.openxmlformats.org/officeDocument/2006/relationships/hyperlink" Target="mailto:jitse.de.cock@vlaanderen.be" TargetMode="External"/><Relationship Id="rId5" Type="http://schemas.openxmlformats.org/officeDocument/2006/relationships/hyperlink" Target="mailto:eva.derore@vlaanderen.be" TargetMode="External"/><Relationship Id="rId6" Type="http://schemas.openxmlformats.org/officeDocument/2006/relationships/image" Target="../media/image73.png"/><Relationship Id="rId7" Type="http://schemas.openxmlformats.org/officeDocument/2006/relationships/hyperlink" Target="https://github.com/Informatievlaanderen/OSLOthema-cultuurandjeugdinfrastructuur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overheid.vlaanderen.be/opleiding/oslo-traject-cultuur-en-jeugdinfrastructuur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3"/>
          <p:cNvPicPr preferRelativeResize="0"/>
          <p:nvPr/>
        </p:nvPicPr>
        <p:blipFill rotWithShape="1">
          <a:blip r:embed="rId3">
            <a:alphaModFix/>
          </a:blip>
          <a:srcRect b="0" l="27216" r="12661" t="0"/>
          <a:stretch/>
        </p:blipFill>
        <p:spPr>
          <a:xfrm>
            <a:off x="4505400" y="-37000"/>
            <a:ext cx="4677801" cy="5186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53"/>
          <p:cNvGrpSpPr/>
          <p:nvPr/>
        </p:nvGrpSpPr>
        <p:grpSpPr>
          <a:xfrm>
            <a:off x="-177800" y="-135466"/>
            <a:ext cx="5402022" cy="5427422"/>
            <a:chOff x="0" y="0"/>
            <a:chExt cx="8134350" cy="6858001"/>
          </a:xfrm>
        </p:grpSpPr>
        <p:sp>
          <p:nvSpPr>
            <p:cNvPr id="281" name="Google Shape;281;p53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fmla="val 268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3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53"/>
          <p:cNvSpPr txBox="1"/>
          <p:nvPr/>
        </p:nvSpPr>
        <p:spPr>
          <a:xfrm>
            <a:off x="440600" y="1539350"/>
            <a:ext cx="5623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>
                <a:solidFill>
                  <a:schemeClr val="dk1"/>
                </a:solidFill>
              </a:rPr>
              <a:t>OSLO Cultuur- en 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>
                <a:solidFill>
                  <a:schemeClr val="dk1"/>
                </a:solidFill>
              </a:rPr>
              <a:t>Jeugdinfrastructuur</a:t>
            </a:r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3"/>
          <p:cNvSpPr txBox="1"/>
          <p:nvPr/>
        </p:nvSpPr>
        <p:spPr>
          <a:xfrm>
            <a:off x="499135" y="46867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Digitaal </a:t>
            </a: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Vlaanderen</a:t>
            </a:r>
            <a:endParaRPr/>
          </a:p>
        </p:txBody>
      </p:sp>
      <p:pic>
        <p:nvPicPr>
          <p:cNvPr id="286" name="Google Shape;286;p53"/>
          <p:cNvPicPr preferRelativeResize="0"/>
          <p:nvPr/>
        </p:nvPicPr>
        <p:blipFill rotWithShape="1">
          <a:blip r:embed="rId4">
            <a:alphaModFix/>
          </a:blip>
          <a:srcRect b="0" l="5325" r="0" t="0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3"/>
          <p:cNvSpPr txBox="1"/>
          <p:nvPr/>
        </p:nvSpPr>
        <p:spPr>
          <a:xfrm>
            <a:off x="499135" y="4396905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Virtuele business werkgroep - Microsoft Teams</a:t>
            </a:r>
            <a:endParaRPr/>
          </a:p>
        </p:txBody>
      </p:sp>
      <p:sp>
        <p:nvSpPr>
          <p:cNvPr id="288" name="Google Shape;288;p53"/>
          <p:cNvSpPr txBox="1"/>
          <p:nvPr/>
        </p:nvSpPr>
        <p:spPr>
          <a:xfrm>
            <a:off x="440611" y="3253472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550"/>
              <a:t>Welkom! We starten om 09:05.</a:t>
            </a:r>
            <a:br>
              <a:rPr b="1" i="0" lang="nl-BE" sz="1550" u="none" cap="none" strike="noStrike">
                <a:solidFill>
                  <a:srgbClr val="000000"/>
                </a:solidFill>
              </a:rPr>
            </a:br>
            <a:endParaRPr b="1" i="0" sz="155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Dinsdag</a:t>
            </a:r>
            <a:r>
              <a:rPr b="1" i="0" lang="nl-BE" sz="1400" u="none" cap="none" strike="noStrike">
                <a:solidFill>
                  <a:srgbClr val="000000"/>
                </a:solidFill>
              </a:rPr>
              <a:t> </a:t>
            </a:r>
            <a:r>
              <a:rPr b="1" lang="nl-BE"/>
              <a:t>7 december </a:t>
            </a:r>
            <a:r>
              <a:rPr b="1" i="0" lang="nl-BE" sz="1400" u="none" cap="none" strike="noStrike">
                <a:solidFill>
                  <a:srgbClr val="000000"/>
                </a:solidFill>
              </a:rPr>
              <a:t>2021</a:t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Een semantische oefening</a:t>
            </a:r>
            <a:endParaRPr sz="1200"/>
          </a:p>
        </p:txBody>
      </p:sp>
      <p:sp>
        <p:nvSpPr>
          <p:cNvPr id="392" name="Google Shape;392;p62"/>
          <p:cNvSpPr txBox="1"/>
          <p:nvPr/>
        </p:nvSpPr>
        <p:spPr>
          <a:xfrm>
            <a:off x="628650" y="1258650"/>
            <a:ext cx="6351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Een OSLO traject is een semantische oefening met als doel het ontwikkelen van een standaard voor het uitwisselen van informatie over cultuur- en jeugdinfrastructuur.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Met de ontwikkeling van deze standaard worden zowel initiatieven van het Departement CJM zelf ondersteund, als wordt er voor afstemming gezorgd tussen verschillende initiatieven rond cultuur- en jeugdinfrastructuur.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In focus: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Inventaris cultuur- en jeugdinfrastructuur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Jeugdmaps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Project: inventaris cultuur- en jeugdinfrastructuur</a:t>
            </a:r>
            <a:endParaRPr sz="1200"/>
          </a:p>
        </p:txBody>
      </p:sp>
      <p:sp>
        <p:nvSpPr>
          <p:cNvPr id="399" name="Google Shape;399;p63"/>
          <p:cNvSpPr txBox="1"/>
          <p:nvPr/>
        </p:nvSpPr>
        <p:spPr>
          <a:xfrm>
            <a:off x="628650" y="1258650"/>
            <a:ext cx="63519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u="sng"/>
              <a:t>Doelstellingen</a:t>
            </a:r>
            <a:r>
              <a:rPr lang="nl-BE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De inventaris brengt de cultuur- en jeugdinfrastructuur in kaart.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Deze informatie plant het Departement aan te wenden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om een overzicht te krijgen over de bestaande infrastructuur en om zicht te krijgen op lacunes, noden en dynamieken met het oog op de ontwikkeling en actualisering van beleid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voor de toetsing van toekomstige aanvragen voor investeringssubsidies grote cultuur- en jeugdinfrastructuur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Daarnaast wordt in overleg met de sectoren onderzocht welke noden en/of opportuniteiten er momenteel zijn omtrent infrastructuurgegevens (bijvoorbeeld naar gedeeld gebruik, …) en op welke manieren deze ontsloten kunnen worden.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Project: inventaris cultuur- en jeugdinfrastructuur</a:t>
            </a:r>
            <a:endParaRPr sz="1200"/>
          </a:p>
        </p:txBody>
      </p:sp>
      <p:sp>
        <p:nvSpPr>
          <p:cNvPr id="406" name="Google Shape;406;p64"/>
          <p:cNvSpPr txBox="1"/>
          <p:nvPr/>
        </p:nvSpPr>
        <p:spPr>
          <a:xfrm>
            <a:off x="628650" y="1258650"/>
            <a:ext cx="6351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u="sng"/>
              <a:t>Stand van zaken</a:t>
            </a:r>
            <a:r>
              <a:rPr lang="nl-BE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Het voorbereidend onderzoek loopt tot eind januari.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Verwacht resultaat is een roadmap met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de belangrijkste stappen en te nemen beslissingen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een indicatieve timing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relevante betrokken actoren en hun mogelijke rollen op termijn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mogelijkheden tot eventuele samenwerkingen in uitvoering en beheer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u="sng"/>
              <a:t>Standaardisatie?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Uit het vooronderzoek blijkt alvast een nood aan duidelijke terminologie rond bijvoorbeeld: Welke typologieën bestaan er? Hoe vullen we duurzaamheid in?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Project: jeugdmaps</a:t>
            </a:r>
            <a:endParaRPr sz="1200"/>
          </a:p>
        </p:txBody>
      </p:sp>
      <p:sp>
        <p:nvSpPr>
          <p:cNvPr id="413" name="Google Shape;413;p65"/>
          <p:cNvSpPr txBox="1"/>
          <p:nvPr/>
        </p:nvSpPr>
        <p:spPr>
          <a:xfrm>
            <a:off x="628650" y="1258650"/>
            <a:ext cx="6351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 u="sng"/>
              <a:t>Originele doelstellingen</a:t>
            </a:r>
            <a:r>
              <a:rPr lang="nl-BE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Instrument om publieke jeugdruimte en jeugdinfrastructuur in kaart te brengen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basis om een gefundeerd ruimtelijke beleid te voeren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Communicatiemiddel om bewoners te tonen waar jeugdruimte te vinden is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Instrument voor koepels om afdelingen te ondersteunen in het beheer van jeugdinfrastructuur (met onder andere de vrijstelling onroerende voorheffing)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Instrument voor de Vlaamse overheid om het lokale jeugdruimtebeleid te monitoren en samenwerking tussen de verschillende overheidsdiensten hierin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Professionele en niet-professionele gebruikers het overzicht geven van bestaande jeugdruimte in Vlaanderen en Brussel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OSLO: proces &amp; methode</a:t>
            </a:r>
            <a:endParaRPr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419" name="Google Shape;419;p66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6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buiten, object, gebouw, water&#10;&#10;Beschrijving is gegenereerd met zeer hoge betrouwbaarheid" id="425" name="Google Shape;425;p67"/>
          <p:cNvPicPr preferRelativeResize="0"/>
          <p:nvPr/>
        </p:nvPicPr>
        <p:blipFill rotWithShape="1">
          <a:blip r:embed="rId3">
            <a:alphaModFix/>
          </a:blip>
          <a:srcRect b="0" l="2445" r="11451" t="49"/>
          <a:stretch/>
        </p:blipFill>
        <p:spPr>
          <a:xfrm>
            <a:off x="-1565" y="-583"/>
            <a:ext cx="9146705" cy="514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/>
          <p:nvPr>
            <p:ph type="ctrTitle"/>
          </p:nvPr>
        </p:nvSpPr>
        <p:spPr>
          <a:xfrm>
            <a:off x="1051411" y="862836"/>
            <a:ext cx="70413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 </a:t>
            </a:r>
            <a:r>
              <a:rPr b="1"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tandaarden</a:t>
            </a:r>
            <a:b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</a:t>
            </a:r>
            <a:b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inkende </a:t>
            </a:r>
            <a:r>
              <a:rPr b="1" lang="nl-BE" sz="5400">
                <a:solidFill>
                  <a:schemeClr val="dk1"/>
                </a:solidFill>
              </a:rPr>
              <a:t>O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rganisaties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3533" y="897178"/>
            <a:ext cx="4135480" cy="3206607"/>
          </a:xfrm>
          <a:prstGeom prst="rect">
            <a:avLst/>
          </a:prstGeom>
          <a:solidFill>
            <a:srgbClr val="EEEEEE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37" name="Google Shape;437;p69"/>
          <p:cNvSpPr/>
          <p:nvPr/>
        </p:nvSpPr>
        <p:spPr>
          <a:xfrm>
            <a:off x="923483" y="384263"/>
            <a:ext cx="3078300" cy="4187100"/>
          </a:xfrm>
          <a:prstGeom prst="rect">
            <a:avLst/>
          </a:prstGeom>
          <a:solidFill>
            <a:schemeClr val="lt1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69"/>
          <p:cNvGrpSpPr/>
          <p:nvPr/>
        </p:nvGrpSpPr>
        <p:grpSpPr>
          <a:xfrm>
            <a:off x="1109938" y="613865"/>
            <a:ext cx="2734746" cy="3782800"/>
            <a:chOff x="-29" y="0"/>
            <a:chExt cx="3007529" cy="4520554"/>
          </a:xfrm>
        </p:grpSpPr>
        <p:sp>
          <p:nvSpPr>
            <p:cNvPr id="439" name="Google Shape;439;p69"/>
            <p:cNvSpPr/>
            <p:nvPr/>
          </p:nvSpPr>
          <p:spPr>
            <a:xfrm>
              <a:off x="0" y="3883354"/>
              <a:ext cx="3007500" cy="637200"/>
            </a:xfrm>
            <a:prstGeom prst="rect">
              <a:avLst/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9"/>
            <p:cNvSpPr txBox="1"/>
            <p:nvPr/>
          </p:nvSpPr>
          <p:spPr>
            <a:xfrm>
              <a:off x="0" y="3883354"/>
              <a:ext cx="3007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Impact op kwaliteit en</a:t>
              </a:r>
              <a:b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efficiëntie dienstverlening</a:t>
              </a:r>
              <a:endParaRPr/>
            </a:p>
          </p:txBody>
        </p:sp>
        <p:sp>
          <p:nvSpPr>
            <p:cNvPr id="441" name="Google Shape;441;p69"/>
            <p:cNvSpPr/>
            <p:nvPr/>
          </p:nvSpPr>
          <p:spPr>
            <a:xfrm rot="10800000">
              <a:off x="-29" y="2913110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9"/>
            <p:cNvSpPr txBox="1"/>
            <p:nvPr/>
          </p:nvSpPr>
          <p:spPr>
            <a:xfrm>
              <a:off x="0" y="2913056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Meervoudige kosten om </a:t>
              </a:r>
              <a:b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te koppelen</a:t>
              </a:r>
              <a:endParaRPr/>
            </a:p>
          </p:txBody>
        </p:sp>
        <p:sp>
          <p:nvSpPr>
            <p:cNvPr id="443" name="Google Shape;443;p69"/>
            <p:cNvSpPr/>
            <p:nvPr/>
          </p:nvSpPr>
          <p:spPr>
            <a:xfrm rot="10800000">
              <a:off x="-29" y="1942812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9"/>
            <p:cNvSpPr txBox="1"/>
            <p:nvPr/>
          </p:nvSpPr>
          <p:spPr>
            <a:xfrm>
              <a:off x="0" y="1942758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Authentieke bronnen</a:t>
              </a:r>
              <a:b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bestaan als silo’s</a:t>
              </a:r>
              <a:endParaRPr/>
            </a:p>
          </p:txBody>
        </p:sp>
        <p:sp>
          <p:nvSpPr>
            <p:cNvPr id="445" name="Google Shape;445;p69"/>
            <p:cNvSpPr/>
            <p:nvPr/>
          </p:nvSpPr>
          <p:spPr>
            <a:xfrm rot="10800000">
              <a:off x="-29" y="972514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9"/>
            <p:cNvSpPr txBox="1"/>
            <p:nvPr/>
          </p:nvSpPr>
          <p:spPr>
            <a:xfrm>
              <a:off x="0" y="972460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wordt gestructureerd/ gemodelleerd vanuit één perspectief</a:t>
              </a:r>
              <a:endParaRPr/>
            </a:p>
          </p:txBody>
        </p:sp>
        <p:sp>
          <p:nvSpPr>
            <p:cNvPr id="447" name="Google Shape;447;p69"/>
            <p:cNvSpPr/>
            <p:nvPr/>
          </p:nvSpPr>
          <p:spPr>
            <a:xfrm rot="10800000">
              <a:off x="-29" y="54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9"/>
            <p:cNvSpPr txBox="1"/>
            <p:nvPr/>
          </p:nvSpPr>
          <p:spPr>
            <a:xfrm>
              <a:off x="0" y="0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Applicaties kijken naar de reële wereld vanuit verschillende perspectieven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70"/>
          <p:cNvPicPr preferRelativeResize="0"/>
          <p:nvPr/>
        </p:nvPicPr>
        <p:blipFill rotWithShape="1">
          <a:blip r:embed="rId3">
            <a:alphaModFix/>
          </a:blip>
          <a:srcRect b="0" l="8011" r="8011" t="7132"/>
          <a:stretch/>
        </p:blipFill>
        <p:spPr>
          <a:xfrm>
            <a:off x="321370" y="-4697"/>
            <a:ext cx="8822630" cy="514819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0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456" name="Google Shape;456;p70"/>
          <p:cNvSpPr/>
          <p:nvPr/>
        </p:nvSpPr>
        <p:spPr>
          <a:xfrm>
            <a:off x="321370" y="0"/>
            <a:ext cx="8822700" cy="5143500"/>
          </a:xfrm>
          <a:prstGeom prst="rect">
            <a:avLst/>
          </a:prstGeom>
          <a:solidFill>
            <a:schemeClr val="dk1">
              <a:alpha val="3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Interoperabiliteit is de mogelijkheid van verschillende autonome organisaties of systemen om met elkaar te communiceren en samen te werken.</a:t>
            </a:r>
            <a:endParaRPr/>
          </a:p>
        </p:txBody>
      </p:sp>
      <p:sp>
        <p:nvSpPr>
          <p:cNvPr id="457" name="Google Shape;457;p70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chermafbeelding&#10;&#10;Beschrijving is gegenereerd met zeer hoge betrouwbaarheid" id="462" name="Google Shape;46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3641" y="1004421"/>
            <a:ext cx="4144549" cy="926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schermafbeelding&#10;&#10;Beschrijving is gegenereerd met zeer hoge betrouwbaarheid" id="463" name="Google Shape;46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3641" y="1936044"/>
            <a:ext cx="4144549" cy="926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geel, tekening&#10;&#10;Beschrijving is gegenereerd met zeer hoge betrouwbaarheid" id="464" name="Google Shape;46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3640" y="2868194"/>
            <a:ext cx="4144549" cy="9258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geel, tekening&#10;&#10;Beschrijving is gegenereerd met zeer hoge betrouwbaarheid" id="465" name="Google Shape;46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3640" y="3799816"/>
            <a:ext cx="4144549" cy="9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1"/>
          <p:cNvSpPr/>
          <p:nvPr/>
        </p:nvSpPr>
        <p:spPr>
          <a:xfrm>
            <a:off x="2582318" y="1098766"/>
            <a:ext cx="3969300" cy="469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Legale interoperabiliteit</a:t>
            </a:r>
            <a:endParaRPr/>
          </a:p>
        </p:txBody>
      </p:sp>
      <p:sp>
        <p:nvSpPr>
          <p:cNvPr id="467" name="Google Shape;467;p71"/>
          <p:cNvSpPr/>
          <p:nvPr/>
        </p:nvSpPr>
        <p:spPr>
          <a:xfrm>
            <a:off x="2590146" y="2022560"/>
            <a:ext cx="3969300" cy="469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Organisationele interoperabiliteit</a:t>
            </a:r>
            <a:endParaRPr/>
          </a:p>
        </p:txBody>
      </p:sp>
      <p:sp>
        <p:nvSpPr>
          <p:cNvPr id="468" name="Google Shape;468;p71"/>
          <p:cNvSpPr/>
          <p:nvPr/>
        </p:nvSpPr>
        <p:spPr>
          <a:xfrm>
            <a:off x="2582316" y="2954182"/>
            <a:ext cx="3969300" cy="469800"/>
          </a:xfrm>
          <a:prstGeom prst="rect">
            <a:avLst/>
          </a:prstGeom>
          <a:solidFill>
            <a:srgbClr val="FCF45A"/>
          </a:solidFill>
          <a:ln cap="flat" cmpd="sng" w="25400">
            <a:solidFill>
              <a:srgbClr val="FCF4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Semantische interoperabiliteit</a:t>
            </a:r>
            <a:endParaRPr/>
          </a:p>
        </p:txBody>
      </p:sp>
      <p:sp>
        <p:nvSpPr>
          <p:cNvPr id="469" name="Google Shape;469;p71"/>
          <p:cNvSpPr/>
          <p:nvPr/>
        </p:nvSpPr>
        <p:spPr>
          <a:xfrm>
            <a:off x="2582317" y="3893635"/>
            <a:ext cx="3969300" cy="469800"/>
          </a:xfrm>
          <a:prstGeom prst="rect">
            <a:avLst/>
          </a:prstGeom>
          <a:solidFill>
            <a:srgbClr val="FCF45A"/>
          </a:solidFill>
          <a:ln cap="flat" cmpd="sng" w="25400">
            <a:solidFill>
              <a:srgbClr val="FCF4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Technische interoperabiliteit</a:t>
            </a:r>
            <a:endParaRPr/>
          </a:p>
        </p:txBody>
      </p:sp>
      <p:sp>
        <p:nvSpPr>
          <p:cNvPr id="470" name="Google Shape;470;p71"/>
          <p:cNvSpPr txBox="1"/>
          <p:nvPr/>
        </p:nvSpPr>
        <p:spPr>
          <a:xfrm>
            <a:off x="6680287" y="2769991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9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471" name="Google Shape;471;p71"/>
          <p:cNvSpPr txBox="1"/>
          <p:nvPr/>
        </p:nvSpPr>
        <p:spPr>
          <a:xfrm>
            <a:off x="7112827" y="3492022"/>
            <a:ext cx="11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7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Niveaus van interoperabiliteit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</a:t>
            </a:r>
            <a:r>
              <a:rPr b="1" lang="nl-BE" sz="3200"/>
              <a:t> van vandaag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4"/>
          <p:cNvSpPr/>
          <p:nvPr/>
        </p:nvSpPr>
        <p:spPr>
          <a:xfrm>
            <a:off x="1841675" y="1992838"/>
            <a:ext cx="1568700" cy="1568700"/>
          </a:xfrm>
          <a:prstGeom prst="ellipse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4"/>
          <p:cNvSpPr/>
          <p:nvPr/>
        </p:nvSpPr>
        <p:spPr>
          <a:xfrm>
            <a:off x="1955550" y="1992838"/>
            <a:ext cx="1568700" cy="156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638" y="2353798"/>
            <a:ext cx="846775" cy="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4"/>
          <p:cNvSpPr/>
          <p:nvPr/>
        </p:nvSpPr>
        <p:spPr>
          <a:xfrm>
            <a:off x="4347500" y="1606788"/>
            <a:ext cx="4291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>
                <a:solidFill>
                  <a:srgbClr val="373636"/>
                </a:solidFill>
              </a:rPr>
              <a:t>Introductie traject OSLO Cultuur- en Jeugdinfrastructuur</a:t>
            </a:r>
            <a:endParaRPr sz="1100"/>
          </a:p>
        </p:txBody>
      </p:sp>
      <p:sp>
        <p:nvSpPr>
          <p:cNvPr id="298" name="Google Shape;298;p54"/>
          <p:cNvSpPr/>
          <p:nvPr/>
        </p:nvSpPr>
        <p:spPr>
          <a:xfrm>
            <a:off x="4316900" y="3603713"/>
            <a:ext cx="435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>
                <a:solidFill>
                  <a:srgbClr val="373636"/>
                </a:solidFill>
              </a:rPr>
              <a:t>Verder verloop traject bespreken</a:t>
            </a:r>
            <a:endParaRPr sz="1100"/>
          </a:p>
        </p:txBody>
      </p:sp>
      <p:sp>
        <p:nvSpPr>
          <p:cNvPr id="299" name="Google Shape;299;p54"/>
          <p:cNvSpPr/>
          <p:nvPr/>
        </p:nvSpPr>
        <p:spPr>
          <a:xfrm>
            <a:off x="4347525" y="2641150"/>
            <a:ext cx="4473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>
                <a:solidFill>
                  <a:srgbClr val="373636"/>
                </a:solidFill>
              </a:rPr>
              <a:t>Use cases capteren</a:t>
            </a:r>
            <a:endParaRPr sz="1100"/>
          </a:p>
        </p:txBody>
      </p:sp>
      <p:grpSp>
        <p:nvGrpSpPr>
          <p:cNvPr id="300" name="Google Shape;300;p54"/>
          <p:cNvGrpSpPr/>
          <p:nvPr/>
        </p:nvGrpSpPr>
        <p:grpSpPr>
          <a:xfrm>
            <a:off x="3779075" y="1544587"/>
            <a:ext cx="457200" cy="457200"/>
            <a:chOff x="2770" y="965"/>
            <a:chExt cx="302" cy="302"/>
          </a:xfrm>
        </p:grpSpPr>
        <p:sp>
          <p:nvSpPr>
            <p:cNvPr id="301" name="Google Shape;301;p54"/>
            <p:cNvSpPr/>
            <p:nvPr/>
          </p:nvSpPr>
          <p:spPr>
            <a:xfrm>
              <a:off x="2770" y="965"/>
              <a:ext cx="302" cy="302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lnTo>
                    <a:pt x="302" y="0"/>
                  </a:lnTo>
                  <a:lnTo>
                    <a:pt x="0" y="0"/>
                  </a:lnTo>
                  <a:close/>
                  <a:moveTo>
                    <a:pt x="289" y="289"/>
                  </a:moveTo>
                  <a:lnTo>
                    <a:pt x="13" y="289"/>
                  </a:lnTo>
                  <a:lnTo>
                    <a:pt x="13" y="13"/>
                  </a:lnTo>
                  <a:lnTo>
                    <a:pt x="289" y="13"/>
                  </a:lnTo>
                  <a:lnTo>
                    <a:pt x="289" y="2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4"/>
            <p:cNvSpPr/>
            <p:nvPr/>
          </p:nvSpPr>
          <p:spPr>
            <a:xfrm>
              <a:off x="2863" y="1023"/>
              <a:ext cx="116" cy="185"/>
            </a:xfrm>
            <a:custGeom>
              <a:rect b="b" l="l" r="r" t="t"/>
              <a:pathLst>
                <a:path extrusionOk="0" h="354" w="221">
                  <a:moveTo>
                    <a:pt x="0" y="118"/>
                  </a:moveTo>
                  <a:cubicBezTo>
                    <a:pt x="0" y="100"/>
                    <a:pt x="2" y="84"/>
                    <a:pt x="8" y="70"/>
                  </a:cubicBezTo>
                  <a:cubicBezTo>
                    <a:pt x="13" y="55"/>
                    <a:pt x="21" y="43"/>
                    <a:pt x="31" y="33"/>
                  </a:cubicBezTo>
                  <a:cubicBezTo>
                    <a:pt x="41" y="22"/>
                    <a:pt x="53" y="14"/>
                    <a:pt x="68" y="9"/>
                  </a:cubicBezTo>
                  <a:cubicBezTo>
                    <a:pt x="82" y="3"/>
                    <a:pt x="98" y="0"/>
                    <a:pt x="116" y="0"/>
                  </a:cubicBezTo>
                  <a:cubicBezTo>
                    <a:pt x="131" y="0"/>
                    <a:pt x="144" y="2"/>
                    <a:pt x="157" y="7"/>
                  </a:cubicBezTo>
                  <a:cubicBezTo>
                    <a:pt x="170" y="11"/>
                    <a:pt x="181" y="17"/>
                    <a:pt x="191" y="26"/>
                  </a:cubicBezTo>
                  <a:cubicBezTo>
                    <a:pt x="200" y="34"/>
                    <a:pt x="208" y="44"/>
                    <a:pt x="213" y="56"/>
                  </a:cubicBezTo>
                  <a:cubicBezTo>
                    <a:pt x="219" y="69"/>
                    <a:pt x="221" y="82"/>
                    <a:pt x="221" y="98"/>
                  </a:cubicBezTo>
                  <a:cubicBezTo>
                    <a:pt x="221" y="109"/>
                    <a:pt x="220" y="119"/>
                    <a:pt x="218" y="127"/>
                  </a:cubicBezTo>
                  <a:cubicBezTo>
                    <a:pt x="215" y="135"/>
                    <a:pt x="212" y="143"/>
                    <a:pt x="208" y="148"/>
                  </a:cubicBezTo>
                  <a:cubicBezTo>
                    <a:pt x="204" y="154"/>
                    <a:pt x="199" y="160"/>
                    <a:pt x="194" y="164"/>
                  </a:cubicBezTo>
                  <a:cubicBezTo>
                    <a:pt x="189" y="169"/>
                    <a:pt x="184" y="174"/>
                    <a:pt x="179" y="178"/>
                  </a:cubicBezTo>
                  <a:cubicBezTo>
                    <a:pt x="173" y="183"/>
                    <a:pt x="167" y="188"/>
                    <a:pt x="162" y="193"/>
                  </a:cubicBezTo>
                  <a:cubicBezTo>
                    <a:pt x="157" y="198"/>
                    <a:pt x="152" y="203"/>
                    <a:pt x="148" y="209"/>
                  </a:cubicBezTo>
                  <a:cubicBezTo>
                    <a:pt x="144" y="215"/>
                    <a:pt x="141" y="222"/>
                    <a:pt x="139" y="231"/>
                  </a:cubicBezTo>
                  <a:cubicBezTo>
                    <a:pt x="137" y="239"/>
                    <a:pt x="136" y="248"/>
                    <a:pt x="136" y="260"/>
                  </a:cubicBezTo>
                  <a:cubicBezTo>
                    <a:pt x="84" y="260"/>
                    <a:pt x="84" y="260"/>
                    <a:pt x="84" y="260"/>
                  </a:cubicBezTo>
                  <a:cubicBezTo>
                    <a:pt x="84" y="246"/>
                    <a:pt x="85" y="234"/>
                    <a:pt x="86" y="224"/>
                  </a:cubicBezTo>
                  <a:cubicBezTo>
                    <a:pt x="88" y="214"/>
                    <a:pt x="90" y="206"/>
                    <a:pt x="93" y="198"/>
                  </a:cubicBezTo>
                  <a:cubicBezTo>
                    <a:pt x="96" y="191"/>
                    <a:pt x="100" y="184"/>
                    <a:pt x="105" y="178"/>
                  </a:cubicBezTo>
                  <a:cubicBezTo>
                    <a:pt x="110" y="173"/>
                    <a:pt x="115" y="167"/>
                    <a:pt x="122" y="162"/>
                  </a:cubicBezTo>
                  <a:cubicBezTo>
                    <a:pt x="127" y="157"/>
                    <a:pt x="132" y="153"/>
                    <a:pt x="136" y="149"/>
                  </a:cubicBezTo>
                  <a:cubicBezTo>
                    <a:pt x="141" y="145"/>
                    <a:pt x="145" y="141"/>
                    <a:pt x="149" y="136"/>
                  </a:cubicBezTo>
                  <a:cubicBezTo>
                    <a:pt x="153" y="132"/>
                    <a:pt x="156" y="126"/>
                    <a:pt x="158" y="121"/>
                  </a:cubicBezTo>
                  <a:cubicBezTo>
                    <a:pt x="160" y="115"/>
                    <a:pt x="161" y="108"/>
                    <a:pt x="161" y="100"/>
                  </a:cubicBezTo>
                  <a:cubicBezTo>
                    <a:pt x="161" y="90"/>
                    <a:pt x="159" y="82"/>
                    <a:pt x="156" y="75"/>
                  </a:cubicBezTo>
                  <a:cubicBezTo>
                    <a:pt x="152" y="68"/>
                    <a:pt x="148" y="62"/>
                    <a:pt x="143" y="58"/>
                  </a:cubicBezTo>
                  <a:cubicBezTo>
                    <a:pt x="139" y="54"/>
                    <a:pt x="133" y="51"/>
                    <a:pt x="128" y="49"/>
                  </a:cubicBezTo>
                  <a:cubicBezTo>
                    <a:pt x="122" y="47"/>
                    <a:pt x="118" y="46"/>
                    <a:pt x="113" y="46"/>
                  </a:cubicBezTo>
                  <a:cubicBezTo>
                    <a:pt x="93" y="46"/>
                    <a:pt x="79" y="53"/>
                    <a:pt x="69" y="66"/>
                  </a:cubicBezTo>
                  <a:cubicBezTo>
                    <a:pt x="60" y="79"/>
                    <a:pt x="55" y="96"/>
                    <a:pt x="55" y="118"/>
                  </a:cubicBezTo>
                  <a:lnTo>
                    <a:pt x="0" y="118"/>
                  </a:lnTo>
                  <a:close/>
                  <a:moveTo>
                    <a:pt x="77" y="293"/>
                  </a:moveTo>
                  <a:cubicBezTo>
                    <a:pt x="141" y="293"/>
                    <a:pt x="141" y="293"/>
                    <a:pt x="141" y="293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77" y="354"/>
                    <a:pt x="77" y="354"/>
                    <a:pt x="77" y="354"/>
                  </a:cubicBezTo>
                  <a:lnTo>
                    <a:pt x="77" y="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54"/>
          <p:cNvGrpSpPr/>
          <p:nvPr/>
        </p:nvGrpSpPr>
        <p:grpSpPr>
          <a:xfrm>
            <a:off x="3779069" y="2548569"/>
            <a:ext cx="457263" cy="457263"/>
            <a:chOff x="4176713" y="53976"/>
            <a:chExt cx="1271588" cy="1271588"/>
          </a:xfrm>
        </p:grpSpPr>
        <p:sp>
          <p:nvSpPr>
            <p:cNvPr id="304" name="Google Shape;304;p54"/>
            <p:cNvSpPr/>
            <p:nvPr/>
          </p:nvSpPr>
          <p:spPr>
            <a:xfrm>
              <a:off x="4300538" y="180975"/>
              <a:ext cx="1006475" cy="1033462"/>
            </a:xfrm>
            <a:custGeom>
              <a:rect b="b" l="l" r="r" t="t"/>
              <a:pathLst>
                <a:path extrusionOk="0" h="468" w="456">
                  <a:moveTo>
                    <a:pt x="17" y="468"/>
                  </a:moveTo>
                  <a:cubicBezTo>
                    <a:pt x="119" y="365"/>
                    <a:pt x="119" y="365"/>
                    <a:pt x="119" y="365"/>
                  </a:cubicBezTo>
                  <a:cubicBezTo>
                    <a:pt x="144" y="386"/>
                    <a:pt x="176" y="398"/>
                    <a:pt x="211" y="398"/>
                  </a:cubicBezTo>
                  <a:cubicBezTo>
                    <a:pt x="268" y="398"/>
                    <a:pt x="317" y="365"/>
                    <a:pt x="339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84"/>
                    <a:pt x="389" y="284"/>
                    <a:pt x="389" y="284"/>
                  </a:cubicBezTo>
                  <a:cubicBezTo>
                    <a:pt x="423" y="284"/>
                    <a:pt x="423" y="284"/>
                    <a:pt x="423" y="284"/>
                  </a:cubicBezTo>
                  <a:cubicBezTo>
                    <a:pt x="423" y="251"/>
                    <a:pt x="423" y="251"/>
                    <a:pt x="423" y="251"/>
                  </a:cubicBezTo>
                  <a:cubicBezTo>
                    <a:pt x="456" y="251"/>
                    <a:pt x="456" y="251"/>
                    <a:pt x="456" y="251"/>
                  </a:cubicBezTo>
                  <a:cubicBezTo>
                    <a:pt x="456" y="55"/>
                    <a:pt x="456" y="55"/>
                    <a:pt x="456" y="55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77" y="33"/>
                    <a:pt x="277" y="33"/>
                    <a:pt x="277" y="33"/>
                  </a:cubicBezTo>
                  <a:cubicBezTo>
                    <a:pt x="244" y="33"/>
                    <a:pt x="244" y="33"/>
                    <a:pt x="244" y="33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132" y="114"/>
                    <a:pt x="68" y="178"/>
                    <a:pt x="68" y="256"/>
                  </a:cubicBezTo>
                  <a:cubicBezTo>
                    <a:pt x="68" y="291"/>
                    <a:pt x="81" y="324"/>
                    <a:pt x="102" y="348"/>
                  </a:cubicBezTo>
                  <a:cubicBezTo>
                    <a:pt x="0" y="451"/>
                    <a:pt x="0" y="451"/>
                    <a:pt x="0" y="451"/>
                  </a:cubicBezTo>
                  <a:lnTo>
                    <a:pt x="17" y="468"/>
                  </a:lnTo>
                  <a:close/>
                  <a:moveTo>
                    <a:pt x="173" y="144"/>
                  </a:moveTo>
                  <a:cubicBezTo>
                    <a:pt x="177" y="143"/>
                    <a:pt x="182" y="141"/>
                    <a:pt x="187" y="140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267" y="152"/>
                    <a:pt x="267" y="152"/>
                    <a:pt x="267" y="152"/>
                  </a:cubicBezTo>
                  <a:cubicBezTo>
                    <a:pt x="272" y="155"/>
                    <a:pt x="277" y="158"/>
                    <a:pt x="282" y="161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8" y="188"/>
                    <a:pt x="310" y="191"/>
                    <a:pt x="312" y="195"/>
                  </a:cubicBezTo>
                  <a:cubicBezTo>
                    <a:pt x="187" y="195"/>
                    <a:pt x="187" y="195"/>
                    <a:pt x="187" y="195"/>
                  </a:cubicBezTo>
                  <a:cubicBezTo>
                    <a:pt x="187" y="219"/>
                    <a:pt x="187" y="219"/>
                    <a:pt x="187" y="219"/>
                  </a:cubicBezTo>
                  <a:cubicBezTo>
                    <a:pt x="323" y="219"/>
                    <a:pt x="323" y="219"/>
                    <a:pt x="323" y="219"/>
                  </a:cubicBezTo>
                  <a:cubicBezTo>
                    <a:pt x="324" y="222"/>
                    <a:pt x="325" y="225"/>
                    <a:pt x="326" y="228"/>
                  </a:cubicBezTo>
                  <a:cubicBezTo>
                    <a:pt x="187" y="228"/>
                    <a:pt x="187" y="228"/>
                    <a:pt x="187" y="228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329" y="253"/>
                    <a:pt x="329" y="255"/>
                    <a:pt x="329" y="256"/>
                  </a:cubicBezTo>
                  <a:cubicBezTo>
                    <a:pt x="329" y="258"/>
                    <a:pt x="329" y="259"/>
                    <a:pt x="329" y="261"/>
                  </a:cubicBezTo>
                  <a:cubicBezTo>
                    <a:pt x="187" y="261"/>
                    <a:pt x="187" y="261"/>
                    <a:pt x="187" y="261"/>
                  </a:cubicBezTo>
                  <a:cubicBezTo>
                    <a:pt x="187" y="285"/>
                    <a:pt x="187" y="285"/>
                    <a:pt x="187" y="285"/>
                  </a:cubicBezTo>
                  <a:cubicBezTo>
                    <a:pt x="326" y="285"/>
                    <a:pt x="326" y="285"/>
                    <a:pt x="326" y="285"/>
                  </a:cubicBezTo>
                  <a:cubicBezTo>
                    <a:pt x="324" y="290"/>
                    <a:pt x="322" y="295"/>
                    <a:pt x="320" y="301"/>
                  </a:cubicBezTo>
                  <a:cubicBezTo>
                    <a:pt x="173" y="301"/>
                    <a:pt x="173" y="301"/>
                    <a:pt x="173" y="301"/>
                  </a:cubicBezTo>
                  <a:lnTo>
                    <a:pt x="173" y="144"/>
                  </a:lnTo>
                  <a:close/>
                  <a:moveTo>
                    <a:pt x="365" y="293"/>
                  </a:moveTo>
                  <a:cubicBezTo>
                    <a:pt x="348" y="293"/>
                    <a:pt x="348" y="293"/>
                    <a:pt x="348" y="293"/>
                  </a:cubicBezTo>
                  <a:cubicBezTo>
                    <a:pt x="349" y="290"/>
                    <a:pt x="350" y="287"/>
                    <a:pt x="350" y="284"/>
                  </a:cubicBezTo>
                  <a:cubicBezTo>
                    <a:pt x="365" y="284"/>
                    <a:pt x="365" y="284"/>
                    <a:pt x="365" y="284"/>
                  </a:cubicBezTo>
                  <a:lnTo>
                    <a:pt x="365" y="293"/>
                  </a:lnTo>
                  <a:close/>
                  <a:moveTo>
                    <a:pt x="399" y="260"/>
                  </a:moveTo>
                  <a:cubicBezTo>
                    <a:pt x="353" y="260"/>
                    <a:pt x="353" y="260"/>
                    <a:pt x="353" y="260"/>
                  </a:cubicBezTo>
                  <a:cubicBezTo>
                    <a:pt x="353" y="259"/>
                    <a:pt x="353" y="257"/>
                    <a:pt x="353" y="256"/>
                  </a:cubicBezTo>
                  <a:cubicBezTo>
                    <a:pt x="353" y="254"/>
                    <a:pt x="353" y="253"/>
                    <a:pt x="353" y="251"/>
                  </a:cubicBezTo>
                  <a:cubicBezTo>
                    <a:pt x="399" y="251"/>
                    <a:pt x="399" y="251"/>
                    <a:pt x="399" y="251"/>
                  </a:cubicBezTo>
                  <a:lnTo>
                    <a:pt x="399" y="260"/>
                  </a:lnTo>
                  <a:close/>
                  <a:moveTo>
                    <a:pt x="423" y="56"/>
                  </a:moveTo>
                  <a:cubicBezTo>
                    <a:pt x="396" y="56"/>
                    <a:pt x="396" y="56"/>
                    <a:pt x="396" y="56"/>
                  </a:cubicBezTo>
                  <a:cubicBezTo>
                    <a:pt x="396" y="29"/>
                    <a:pt x="396" y="29"/>
                    <a:pt x="396" y="29"/>
                  </a:cubicBezTo>
                  <a:lnTo>
                    <a:pt x="423" y="56"/>
                  </a:lnTo>
                  <a:close/>
                  <a:moveTo>
                    <a:pt x="372" y="24"/>
                  </a:moveTo>
                  <a:cubicBezTo>
                    <a:pt x="372" y="80"/>
                    <a:pt x="372" y="80"/>
                    <a:pt x="372" y="80"/>
                  </a:cubicBezTo>
                  <a:cubicBezTo>
                    <a:pt x="432" y="80"/>
                    <a:pt x="432" y="80"/>
                    <a:pt x="432" y="80"/>
                  </a:cubicBezTo>
                  <a:cubicBezTo>
                    <a:pt x="432" y="65"/>
                    <a:pt x="432" y="65"/>
                    <a:pt x="432" y="65"/>
                  </a:cubicBezTo>
                  <a:cubicBezTo>
                    <a:pt x="432" y="65"/>
                    <a:pt x="432" y="65"/>
                    <a:pt x="432" y="65"/>
                  </a:cubicBezTo>
                  <a:cubicBezTo>
                    <a:pt x="432" y="227"/>
                    <a:pt x="432" y="227"/>
                    <a:pt x="432" y="227"/>
                  </a:cubicBezTo>
                  <a:cubicBezTo>
                    <a:pt x="350" y="227"/>
                    <a:pt x="350" y="227"/>
                    <a:pt x="350" y="227"/>
                  </a:cubicBezTo>
                  <a:cubicBezTo>
                    <a:pt x="343" y="195"/>
                    <a:pt x="326" y="167"/>
                    <a:pt x="301" y="146"/>
                  </a:cubicBezTo>
                  <a:cubicBezTo>
                    <a:pt x="301" y="24"/>
                    <a:pt x="301" y="24"/>
                    <a:pt x="301" y="24"/>
                  </a:cubicBezTo>
                  <a:lnTo>
                    <a:pt x="372" y="24"/>
                  </a:lnTo>
                  <a:close/>
                  <a:moveTo>
                    <a:pt x="277" y="57"/>
                  </a:moveTo>
                  <a:cubicBezTo>
                    <a:pt x="277" y="130"/>
                    <a:pt x="277" y="130"/>
                    <a:pt x="277" y="130"/>
                  </a:cubicBezTo>
                  <a:cubicBezTo>
                    <a:pt x="274" y="129"/>
                    <a:pt x="271" y="127"/>
                    <a:pt x="268" y="126"/>
                  </a:cubicBezTo>
                  <a:cubicBezTo>
                    <a:pt x="268" y="57"/>
                    <a:pt x="268" y="57"/>
                    <a:pt x="268" y="57"/>
                  </a:cubicBezTo>
                  <a:lnTo>
                    <a:pt x="277" y="57"/>
                  </a:lnTo>
                  <a:close/>
                  <a:moveTo>
                    <a:pt x="235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1" y="117"/>
                    <a:pt x="238" y="117"/>
                    <a:pt x="235" y="116"/>
                  </a:cubicBezTo>
                  <a:lnTo>
                    <a:pt x="235" y="90"/>
                  </a:lnTo>
                  <a:close/>
                  <a:moveTo>
                    <a:pt x="149" y="156"/>
                  </a:moveTo>
                  <a:cubicBezTo>
                    <a:pt x="149" y="325"/>
                    <a:pt x="149" y="325"/>
                    <a:pt x="149" y="325"/>
                  </a:cubicBezTo>
                  <a:cubicBezTo>
                    <a:pt x="307" y="325"/>
                    <a:pt x="307" y="325"/>
                    <a:pt x="307" y="325"/>
                  </a:cubicBezTo>
                  <a:cubicBezTo>
                    <a:pt x="286" y="355"/>
                    <a:pt x="251" y="374"/>
                    <a:pt x="211" y="374"/>
                  </a:cubicBezTo>
                  <a:cubicBezTo>
                    <a:pt x="146" y="374"/>
                    <a:pt x="92" y="321"/>
                    <a:pt x="92" y="256"/>
                  </a:cubicBezTo>
                  <a:cubicBezTo>
                    <a:pt x="92" y="214"/>
                    <a:pt x="115" y="176"/>
                    <a:pt x="149" y="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4"/>
            <p:cNvSpPr/>
            <p:nvPr/>
          </p:nvSpPr>
          <p:spPr>
            <a:xfrm>
              <a:off x="4176713" y="53976"/>
              <a:ext cx="1271588" cy="1271588"/>
            </a:xfrm>
            <a:custGeom>
              <a:rect b="b" l="l" r="r" t="t"/>
              <a:pathLst>
                <a:path extrusionOk="0" h="801" w="801">
                  <a:moveTo>
                    <a:pt x="0" y="0"/>
                  </a:moveTo>
                  <a:lnTo>
                    <a:pt x="0" y="801"/>
                  </a:lnTo>
                  <a:lnTo>
                    <a:pt x="801" y="801"/>
                  </a:lnTo>
                  <a:lnTo>
                    <a:pt x="801" y="0"/>
                  </a:lnTo>
                  <a:lnTo>
                    <a:pt x="0" y="0"/>
                  </a:lnTo>
                  <a:close/>
                  <a:moveTo>
                    <a:pt x="769" y="767"/>
                  </a:moveTo>
                  <a:lnTo>
                    <a:pt x="32" y="767"/>
                  </a:lnTo>
                  <a:lnTo>
                    <a:pt x="32" y="32"/>
                  </a:lnTo>
                  <a:lnTo>
                    <a:pt x="769" y="32"/>
                  </a:lnTo>
                  <a:lnTo>
                    <a:pt x="769" y="7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54"/>
          <p:cNvSpPr/>
          <p:nvPr/>
        </p:nvSpPr>
        <p:spPr>
          <a:xfrm>
            <a:off x="3779100" y="3508207"/>
            <a:ext cx="457200" cy="463137"/>
          </a:xfrm>
          <a:custGeom>
            <a:rect b="b" l="l" r="r" t="t"/>
            <a:pathLst>
              <a:path extrusionOk="0" h="78" w="77">
                <a:moveTo>
                  <a:pt x="0" y="0"/>
                </a:moveTo>
                <a:lnTo>
                  <a:pt x="0" y="78"/>
                </a:lnTo>
                <a:lnTo>
                  <a:pt x="77" y="78"/>
                </a:lnTo>
                <a:lnTo>
                  <a:pt x="77" y="0"/>
                </a:lnTo>
                <a:lnTo>
                  <a:pt x="0" y="0"/>
                </a:lnTo>
                <a:close/>
                <a:moveTo>
                  <a:pt x="74" y="74"/>
                </a:moveTo>
                <a:lnTo>
                  <a:pt x="28" y="74"/>
                </a:lnTo>
                <a:lnTo>
                  <a:pt x="28" y="23"/>
                </a:lnTo>
                <a:lnTo>
                  <a:pt x="38" y="33"/>
                </a:lnTo>
                <a:lnTo>
                  <a:pt x="40" y="30"/>
                </a:lnTo>
                <a:lnTo>
                  <a:pt x="26" y="16"/>
                </a:lnTo>
                <a:lnTo>
                  <a:pt x="12" y="30"/>
                </a:lnTo>
                <a:lnTo>
                  <a:pt x="14" y="33"/>
                </a:lnTo>
                <a:lnTo>
                  <a:pt x="24" y="23"/>
                </a:lnTo>
                <a:lnTo>
                  <a:pt x="24" y="74"/>
                </a:lnTo>
                <a:lnTo>
                  <a:pt x="3" y="74"/>
                </a:lnTo>
                <a:lnTo>
                  <a:pt x="3" y="3"/>
                </a:lnTo>
                <a:lnTo>
                  <a:pt x="49" y="3"/>
                </a:lnTo>
                <a:lnTo>
                  <a:pt x="49" y="55"/>
                </a:lnTo>
                <a:lnTo>
                  <a:pt x="39" y="45"/>
                </a:lnTo>
                <a:lnTo>
                  <a:pt x="37" y="47"/>
                </a:lnTo>
                <a:lnTo>
                  <a:pt x="51" y="62"/>
                </a:lnTo>
                <a:lnTo>
                  <a:pt x="65" y="47"/>
                </a:lnTo>
                <a:lnTo>
                  <a:pt x="63" y="45"/>
                </a:lnTo>
                <a:lnTo>
                  <a:pt x="53" y="55"/>
                </a:lnTo>
                <a:lnTo>
                  <a:pt x="53" y="3"/>
                </a:lnTo>
                <a:lnTo>
                  <a:pt x="74" y="3"/>
                </a:lnTo>
                <a:lnTo>
                  <a:pt x="74" y="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schermafbeelding&#10;&#10;Beschrijving is gegenereerd met zeer hoge betrouwbaarheid" id="478" name="Google Shape;47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672" y="1372786"/>
            <a:ext cx="7692970" cy="301786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2"/>
          <p:cNvSpPr/>
          <p:nvPr/>
        </p:nvSpPr>
        <p:spPr>
          <a:xfrm>
            <a:off x="5654943" y="1794897"/>
            <a:ext cx="2324700" cy="6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e.g. INSPIRE</a:t>
            </a:r>
            <a:endParaRPr b="1" i="0" sz="1400" u="none" cap="none" strike="noStrik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0" name="Google Shape;480;p7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and reuse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chermafbeelding&#10;&#10;Beschrijving is gegenereerd met zeer hoge betrouwbaarheid" id="485" name="Google Shape;48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2513" y="1674464"/>
            <a:ext cx="1920587" cy="27037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486" name="Google Shape;486;p73"/>
          <p:cNvSpPr txBox="1"/>
          <p:nvPr/>
        </p:nvSpPr>
        <p:spPr>
          <a:xfrm>
            <a:off x="641659" y="955610"/>
            <a:ext cx="6958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Schaalbaar proces voor aanmelden, ontwikkelen, wijzigen en uitfaseren van datastandaarden.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3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schermafbeelding&#10;&#10;Beschrijving is gegenereerd met zeer hoge betrouwbaarheid" id="488" name="Google Shape;48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3468" y="1849877"/>
            <a:ext cx="1911928" cy="271663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489" name="Google Shape;489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9786" y="2089544"/>
            <a:ext cx="1903269" cy="270488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490" name="Google Shape;490;p7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 en methode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4"/>
          <p:cNvSpPr txBox="1"/>
          <p:nvPr>
            <p:ph idx="1" type="body"/>
          </p:nvPr>
        </p:nvSpPr>
        <p:spPr>
          <a:xfrm>
            <a:off x="704760" y="954229"/>
            <a:ext cx="68454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rm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➔"/>
            </a:pPr>
            <a:r>
              <a:rPr lang="nl-BE" sz="2000"/>
              <a:t>Werkgroepen kaderen binnen breder proces</a:t>
            </a:r>
            <a:endParaRPr sz="2000"/>
          </a:p>
          <a:p>
            <a:pPr indent="-260350" lvl="1" marL="673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nl-BE" sz="2000"/>
              <a:t>Doel: Consensus rond data standaard gedragen door verschillende stakeholders</a:t>
            </a:r>
            <a:endParaRPr sz="2000"/>
          </a:p>
          <a:p>
            <a:pPr indent="-260350" lvl="1" marL="673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nl-BE" sz="2000"/>
              <a:t>Proces en methode voor het ontwikkelen van een data standaard</a:t>
            </a:r>
            <a:endParaRPr sz="2000"/>
          </a:p>
        </p:txBody>
      </p:sp>
      <p:pic>
        <p:nvPicPr>
          <p:cNvPr id="496" name="Google Shape;49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1175" y="2775275"/>
            <a:ext cx="5644999" cy="22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van de werkgroepen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5"/>
          <p:cNvSpPr/>
          <p:nvPr/>
        </p:nvSpPr>
        <p:spPr>
          <a:xfrm>
            <a:off x="1209675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nl-BE" sz="4800">
                <a:solidFill>
                  <a:schemeClr val="accent4"/>
                </a:solidFill>
              </a:rPr>
              <a:t>9</a:t>
            </a:r>
            <a:endParaRPr/>
          </a:p>
        </p:txBody>
      </p:sp>
      <p:sp>
        <p:nvSpPr>
          <p:cNvPr id="503" name="Google Shape;503;p75"/>
          <p:cNvSpPr/>
          <p:nvPr/>
        </p:nvSpPr>
        <p:spPr>
          <a:xfrm>
            <a:off x="3886200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nl-BE" sz="4800">
                <a:solidFill>
                  <a:schemeClr val="accent4"/>
                </a:solidFill>
              </a:rPr>
              <a:t>0</a:t>
            </a:r>
            <a:endParaRPr/>
          </a:p>
        </p:txBody>
      </p:sp>
      <p:sp>
        <p:nvSpPr>
          <p:cNvPr id="504" name="Google Shape;504;p75"/>
          <p:cNvSpPr/>
          <p:nvPr/>
        </p:nvSpPr>
        <p:spPr>
          <a:xfrm>
            <a:off x="6562725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800">
                <a:solidFill>
                  <a:schemeClr val="accent4"/>
                </a:solidFill>
              </a:rPr>
              <a:t>18</a:t>
            </a:r>
            <a:endParaRPr/>
          </a:p>
        </p:txBody>
      </p:sp>
      <p:sp>
        <p:nvSpPr>
          <p:cNvPr id="505" name="Google Shape;505;p75"/>
          <p:cNvSpPr txBox="1"/>
          <p:nvPr/>
        </p:nvSpPr>
        <p:spPr>
          <a:xfrm>
            <a:off x="1090106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Erkende standaarden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75"/>
          <p:cNvSpPr txBox="1"/>
          <p:nvPr/>
        </p:nvSpPr>
        <p:spPr>
          <a:xfrm>
            <a:off x="3766631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Kandidaat- standaarden</a:t>
            </a:r>
            <a:endParaRPr/>
          </a:p>
        </p:txBody>
      </p:sp>
      <p:sp>
        <p:nvSpPr>
          <p:cNvPr id="507" name="Google Shape;507;p75"/>
          <p:cNvSpPr txBox="1"/>
          <p:nvPr/>
        </p:nvSpPr>
        <p:spPr>
          <a:xfrm>
            <a:off x="6443156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Standaarden in ontwikkeling</a:t>
            </a:r>
            <a:endParaRPr/>
          </a:p>
        </p:txBody>
      </p:sp>
      <p:sp>
        <p:nvSpPr>
          <p:cNvPr id="508" name="Google Shape;508;p7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nl-BE" sz="3200"/>
              <a:t>1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traj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ect </a:t>
            </a:r>
            <a:r>
              <a:rPr b="1" lang="nl-BE" sz="3200"/>
              <a:t>Cultuur- en Jeugdinfrastructuur</a:t>
            </a:r>
            <a:endParaRPr/>
          </a:p>
        </p:txBody>
      </p:sp>
      <p:sp>
        <p:nvSpPr>
          <p:cNvPr id="515" name="Google Shape;515;p76"/>
          <p:cNvSpPr/>
          <p:nvPr/>
        </p:nvSpPr>
        <p:spPr>
          <a:xfrm rot="5400000">
            <a:off x="8680127" y="2496910"/>
            <a:ext cx="321600" cy="1497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00" spcFirstLastPara="1" rIns="51400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76"/>
          <p:cNvCxnSpPr/>
          <p:nvPr/>
        </p:nvCxnSpPr>
        <p:spPr>
          <a:xfrm>
            <a:off x="2701901" y="2654519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517" name="Google Shape;517;p76"/>
          <p:cNvSpPr txBox="1"/>
          <p:nvPr/>
        </p:nvSpPr>
        <p:spPr>
          <a:xfrm>
            <a:off x="469575" y="2475050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December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76"/>
          <p:cNvSpPr txBox="1"/>
          <p:nvPr/>
        </p:nvSpPr>
        <p:spPr>
          <a:xfrm>
            <a:off x="1676175" y="2477775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Januari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6"/>
          <p:cNvSpPr txBox="1"/>
          <p:nvPr/>
        </p:nvSpPr>
        <p:spPr>
          <a:xfrm>
            <a:off x="2882773" y="2477775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Februari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6"/>
          <p:cNvSpPr txBox="1"/>
          <p:nvPr/>
        </p:nvSpPr>
        <p:spPr>
          <a:xfrm>
            <a:off x="7709175" y="2477775"/>
            <a:ext cx="1056900" cy="1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Juni</a:t>
            </a:r>
            <a:endParaRPr b="1"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521" name="Google Shape;521;p76"/>
          <p:cNvSpPr txBox="1"/>
          <p:nvPr/>
        </p:nvSpPr>
        <p:spPr>
          <a:xfrm>
            <a:off x="841886" y="1864365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werkgroep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6"/>
          <p:cNvSpPr txBox="1"/>
          <p:nvPr/>
        </p:nvSpPr>
        <p:spPr>
          <a:xfrm>
            <a:off x="4096684" y="2853943"/>
            <a:ext cx="865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05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3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76"/>
          <p:cNvSpPr txBox="1"/>
          <p:nvPr/>
        </p:nvSpPr>
        <p:spPr>
          <a:xfrm>
            <a:off x="1659532" y="2784320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76"/>
          <p:cNvSpPr txBox="1"/>
          <p:nvPr/>
        </p:nvSpPr>
        <p:spPr>
          <a:xfrm>
            <a:off x="4089363" y="2477775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Maart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76"/>
          <p:cNvCxnSpPr/>
          <p:nvPr/>
        </p:nvCxnSpPr>
        <p:spPr>
          <a:xfrm>
            <a:off x="760516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526" name="Google Shape;526;p76"/>
          <p:cNvSpPr txBox="1"/>
          <p:nvPr/>
        </p:nvSpPr>
        <p:spPr>
          <a:xfrm>
            <a:off x="3924161" y="1973798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2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76"/>
          <p:cNvSpPr txBox="1"/>
          <p:nvPr/>
        </p:nvSpPr>
        <p:spPr>
          <a:xfrm>
            <a:off x="6965822" y="197379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76"/>
          <p:cNvSpPr/>
          <p:nvPr/>
        </p:nvSpPr>
        <p:spPr>
          <a:xfrm>
            <a:off x="983318" y="1580933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00"/>
          </a:solidFill>
          <a:ln cap="flat" cmpd="sng" w="25400">
            <a:solidFill>
              <a:srgbClr val="BAB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6"/>
          <p:cNvSpPr txBox="1"/>
          <p:nvPr/>
        </p:nvSpPr>
        <p:spPr>
          <a:xfrm>
            <a:off x="518482" y="1405427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b="0" i="0" sz="5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6"/>
          <p:cNvSpPr txBox="1"/>
          <p:nvPr/>
        </p:nvSpPr>
        <p:spPr>
          <a:xfrm>
            <a:off x="536175" y="4288450"/>
            <a:ext cx="5138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Vergeet niet </a:t>
            </a:r>
            <a:r>
              <a:rPr b="1" lang="nl-BE" sz="1800"/>
              <a:t>in te schrijven</a:t>
            </a:r>
            <a:r>
              <a:rPr lang="nl-BE" sz="1800"/>
              <a:t>!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u="sng">
                <a:solidFill>
                  <a:schemeClr val="hlink"/>
                </a:solidFill>
                <a:hlinkClick r:id="rId3"/>
              </a:rPr>
              <a:t>https://overheid.vlaanderen.be/opleiding/oslo-traject-cultuur-en-jeugdinfrastructuur</a:t>
            </a:r>
            <a:r>
              <a:rPr lang="nl-BE" sz="1050"/>
              <a:t> </a:t>
            </a:r>
            <a:endParaRPr sz="1050"/>
          </a:p>
        </p:txBody>
      </p:sp>
      <p:sp>
        <p:nvSpPr>
          <p:cNvPr id="531" name="Google Shape;531;p76"/>
          <p:cNvSpPr txBox="1"/>
          <p:nvPr/>
        </p:nvSpPr>
        <p:spPr>
          <a:xfrm>
            <a:off x="5295974" y="2472338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April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76"/>
          <p:cNvCxnSpPr/>
          <p:nvPr/>
        </p:nvCxnSpPr>
        <p:spPr>
          <a:xfrm>
            <a:off x="3828754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533" name="Google Shape;533;p76"/>
          <p:cNvCxnSpPr/>
          <p:nvPr/>
        </p:nvCxnSpPr>
        <p:spPr>
          <a:xfrm>
            <a:off x="5047313" y="265453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534" name="Google Shape;534;p76"/>
          <p:cNvCxnSpPr/>
          <p:nvPr/>
        </p:nvCxnSpPr>
        <p:spPr>
          <a:xfrm rot="10800000">
            <a:off x="8192663" y="2666425"/>
            <a:ext cx="1500" cy="5694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535" name="Google Shape;535;p76"/>
          <p:cNvCxnSpPr/>
          <p:nvPr/>
        </p:nvCxnSpPr>
        <p:spPr>
          <a:xfrm>
            <a:off x="68969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536" name="Google Shape;536;p76"/>
          <p:cNvSpPr txBox="1"/>
          <p:nvPr/>
        </p:nvSpPr>
        <p:spPr>
          <a:xfrm>
            <a:off x="8297247" y="2760624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publieke </a:t>
            </a:r>
            <a:endParaRPr b="1"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6"/>
          <p:cNvSpPr/>
          <p:nvPr/>
        </p:nvSpPr>
        <p:spPr>
          <a:xfrm>
            <a:off x="1906375" y="2785825"/>
            <a:ext cx="714000" cy="4740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6"/>
          <p:cNvSpPr txBox="1"/>
          <p:nvPr/>
        </p:nvSpPr>
        <p:spPr>
          <a:xfrm>
            <a:off x="1564884" y="3740111"/>
            <a:ext cx="1317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nl-BE" sz="1050" u="none" cap="none" strike="noStrike">
                <a:solidFill>
                  <a:srgbClr val="373636"/>
                </a:solidFill>
              </a:rPr>
              <a:t>V</a:t>
            </a:r>
            <a:r>
              <a:rPr b="1" lang="nl-BE" sz="1050">
                <a:solidFill>
                  <a:srgbClr val="373636"/>
                </a:solidFill>
              </a:rPr>
              <a:t>olgende werkgroep</a:t>
            </a:r>
            <a:endParaRPr b="1" i="0" sz="500" u="none" cap="none" strike="noStrike">
              <a:solidFill>
                <a:srgbClr val="373636"/>
              </a:solidFill>
            </a:endParaRPr>
          </a:p>
        </p:txBody>
      </p:sp>
      <p:sp>
        <p:nvSpPr>
          <p:cNvPr id="539" name="Google Shape;539;p76"/>
          <p:cNvSpPr/>
          <p:nvPr/>
        </p:nvSpPr>
        <p:spPr>
          <a:xfrm rot="10800000">
            <a:off x="2156871" y="3388500"/>
            <a:ext cx="2130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2540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6"/>
          <p:cNvSpPr txBox="1"/>
          <p:nvPr/>
        </p:nvSpPr>
        <p:spPr>
          <a:xfrm>
            <a:off x="6502575" y="2472350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Mei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/>
        </p:nvSpPr>
        <p:spPr>
          <a:xfrm>
            <a:off x="1931458" y="2149872"/>
            <a:ext cx="5281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4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data.vlaanderen.be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9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Datamodel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557" name="Google Shape;557;p79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Voornaamste concepten</a:t>
            </a:r>
            <a:endParaRPr sz="1400">
              <a:solidFill>
                <a:srgbClr val="4C4C4C"/>
              </a:solidFill>
            </a:endParaRPr>
          </a:p>
        </p:txBody>
      </p:sp>
      <p:sp>
        <p:nvSpPr>
          <p:cNvPr id="558" name="Google Shape;558;p79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0"/>
          <p:cNvSpPr txBox="1"/>
          <p:nvPr/>
        </p:nvSpPr>
        <p:spPr>
          <a:xfrm>
            <a:off x="764600" y="1305200"/>
            <a:ext cx="68811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nl-B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BASISCONCEPTEN UML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Eerste concepten zullen toegelicht worden op basis van de input uit </a:t>
            </a:r>
            <a:r>
              <a:rPr lang="nl-BE" sz="1100"/>
              <a:t>het voorgaande traject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Doorheen de verschillende thematische werkgroepen zullen we het model verder uitbouwen in </a:t>
            </a:r>
            <a:r>
              <a:rPr b="1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volgende slides zullen kort de concepten toelichten op basis van een korte use case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nl-B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 voor het uitleggen van de voornaamste UML concepten:</a:t>
            </a:r>
            <a:r>
              <a:rPr lang="nl-BE" sz="1100"/>
              <a:t> </a:t>
            </a:r>
            <a:r>
              <a:rPr b="1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Adoptie van een dier uit het asiel door een persoon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80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Unified Modeling Language (UML)</a:t>
            </a:r>
            <a:endParaRPr b="1"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81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570" name="Google Shape;570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81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573" name="Google Shape;573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81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576" name="Google Shape;576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81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579" name="Google Shape;579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p81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Concepten of klassen</a:t>
            </a:r>
            <a:endParaRPr b="1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/>
          </a:p>
        </p:txBody>
      </p:sp>
      <p:sp>
        <p:nvSpPr>
          <p:cNvPr id="312" name="Google Shape;312;p55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3" name="Google Shape;313;p55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5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5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5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Geluid van het publiek is standaard </a:t>
            </a:r>
            <a:r>
              <a:rPr b="1" lang="nl-BE" sz="1600">
                <a:solidFill>
                  <a:srgbClr val="373636"/>
                </a:solidFill>
              </a:rPr>
              <a:t>gedempt</a:t>
            </a:r>
            <a:r>
              <a:rPr lang="nl-BE" sz="1600">
                <a:solidFill>
                  <a:srgbClr val="373636"/>
                </a:solidFill>
              </a:rPr>
              <a:t>.</a:t>
            </a:r>
            <a:endParaRPr/>
          </a:p>
        </p:txBody>
      </p:sp>
      <p:sp>
        <p:nvSpPr>
          <p:cNvPr id="317" name="Google Shape;317;p55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FFFFFF"/>
                </a:solidFill>
              </a:rPr>
              <a:t>Vragen, opmerkingen en voorstellen kunnen via de chatfunctie meegedeeld worden. Interactie wordt aangemoedigd!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18" name="Google Shape;318;p55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FFFFFF"/>
                </a:solidFill>
              </a:rPr>
              <a:t>Gebruik het </a:t>
            </a:r>
            <a:r>
              <a:rPr b="1" lang="nl-BE" sz="1600">
                <a:solidFill>
                  <a:srgbClr val="FFFFFF"/>
                </a:solidFill>
              </a:rPr>
              <a:t>handje</a:t>
            </a:r>
            <a:r>
              <a:rPr lang="nl-BE" sz="1600">
                <a:solidFill>
                  <a:srgbClr val="FFFFFF"/>
                </a:solidFill>
              </a:rPr>
              <a:t> als je iets wilt zeggen. Interactie wordt aangemoedigd!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9" name="Google Shape;319;p55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600">
                <a:solidFill>
                  <a:srgbClr val="373636"/>
                </a:solidFill>
              </a:rPr>
              <a:t>J</a:t>
            </a:r>
            <a:r>
              <a:rPr b="1" lang="nl-BE" sz="1600">
                <a:solidFill>
                  <a:srgbClr val="373636"/>
                </a:solidFill>
              </a:rPr>
              <a:t>a/nee vragen</a:t>
            </a:r>
            <a:r>
              <a:rPr lang="nl-BE" sz="1600">
                <a:solidFill>
                  <a:srgbClr val="373636"/>
                </a:solidFill>
              </a:rPr>
              <a:t> kunnen beantwoord worden via de chat: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Akkoord = +1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Niet akkoord = - 1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Onverschillig = 0</a:t>
            </a:r>
            <a:endParaRPr sz="1600">
              <a:solidFill>
                <a:srgbClr val="373636"/>
              </a:solidFill>
            </a:endParaRPr>
          </a:p>
        </p:txBody>
      </p:sp>
      <p:sp>
        <p:nvSpPr>
          <p:cNvPr descr="Help Question&#10;" id="320" name="Google Shape;320;p55"/>
          <p:cNvSpPr/>
          <p:nvPr/>
        </p:nvSpPr>
        <p:spPr>
          <a:xfrm>
            <a:off x="3918056" y="3657944"/>
            <a:ext cx="481013" cy="481012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own Chevron Circle&#10;" id="321" name="Google Shape;321;p55"/>
          <p:cNvSpPr/>
          <p:nvPr/>
        </p:nvSpPr>
        <p:spPr>
          <a:xfrm>
            <a:off x="4877900" y="3659531"/>
            <a:ext cx="479425" cy="477838"/>
          </a:xfrm>
          <a:custGeom>
            <a:rect b="b" l="l" r="r" t="t"/>
            <a:pathLst>
              <a:path extrusionOk="0" h="200" w="20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5"/>
          <p:cNvPicPr preferRelativeResize="0"/>
          <p:nvPr/>
        </p:nvPicPr>
        <p:blipFill rotWithShape="1">
          <a:blip r:embed="rId4">
            <a:alphaModFix/>
          </a:blip>
          <a:srcRect b="14944" l="0" r="0" t="0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5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5"/>
          <p:cNvPicPr preferRelativeResize="0"/>
          <p:nvPr/>
        </p:nvPicPr>
        <p:blipFill rotWithShape="1">
          <a:blip r:embed="rId5">
            <a:alphaModFix amt="76000"/>
          </a:blip>
          <a:srcRect b="13020" l="0" r="0" t="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6" name="Google Shape;586;p82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7" name="Google Shape;587;p82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8" name="Google Shape;588;p82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9" name="Google Shape;589;p82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0" name="Google Shape;590;p82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1" name="Google Shape;591;p82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82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82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82"/>
          <p:cNvCxnSpPr/>
          <p:nvPr/>
        </p:nvCxnSpPr>
        <p:spPr>
          <a:xfrm rot="10800000">
            <a:off x="6456542" y="2230845"/>
            <a:ext cx="0" cy="1129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5" name="Google Shape;595;p82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6" name="Google Shape;596;p82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nl-BE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contactpersoon</a:t>
            </a: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bij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82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598" name="Google Shape;598;p8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82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601" name="Google Shape;601;p8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8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82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604" name="Google Shape;604;p8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82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607" name="Google Shape;607;p82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2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p82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Relaties</a:t>
            </a:r>
            <a:endParaRPr b="1"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3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83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83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83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83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83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contactpersoon bij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" name="Google Shape;620;p83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621" name="Google Shape;621;p8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83"/>
          <p:cNvGrpSpPr/>
          <p:nvPr/>
        </p:nvGrpSpPr>
        <p:grpSpPr>
          <a:xfrm>
            <a:off x="5573675" y="1206012"/>
            <a:ext cx="1863000" cy="1145711"/>
            <a:chOff x="1500425" y="1244963"/>
            <a:chExt cx="1863000" cy="1145711"/>
          </a:xfrm>
        </p:grpSpPr>
        <p:sp>
          <p:nvSpPr>
            <p:cNvPr id="624" name="Google Shape;624;p83"/>
            <p:cNvSpPr/>
            <p:nvPr/>
          </p:nvSpPr>
          <p:spPr>
            <a:xfrm>
              <a:off x="1500425" y="1559374"/>
              <a:ext cx="1863000" cy="83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83"/>
          <p:cNvGrpSpPr/>
          <p:nvPr/>
        </p:nvGrpSpPr>
        <p:grpSpPr>
          <a:xfrm>
            <a:off x="1500425" y="3519088"/>
            <a:ext cx="1863000" cy="1145718"/>
            <a:chOff x="1500425" y="1244963"/>
            <a:chExt cx="1863000" cy="1145718"/>
          </a:xfrm>
        </p:grpSpPr>
        <p:sp>
          <p:nvSpPr>
            <p:cNvPr id="627" name="Google Shape;627;p83"/>
            <p:cNvSpPr/>
            <p:nvPr/>
          </p:nvSpPr>
          <p:spPr>
            <a:xfrm>
              <a:off x="1500425" y="1559381"/>
              <a:ext cx="1863000" cy="83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83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630" name="Google Shape;630;p83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3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2" name="Google Shape;632;p83"/>
          <p:cNvSpPr txBox="1"/>
          <p:nvPr/>
        </p:nvSpPr>
        <p:spPr>
          <a:xfrm>
            <a:off x="1500425" y="15180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3"/>
          <p:cNvSpPr txBox="1"/>
          <p:nvPr/>
        </p:nvSpPr>
        <p:spPr>
          <a:xfrm>
            <a:off x="5525050" y="37841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83"/>
          <p:cNvSpPr txBox="1"/>
          <p:nvPr/>
        </p:nvSpPr>
        <p:spPr>
          <a:xfrm>
            <a:off x="1500025" y="3833500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geboortedatum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83"/>
          <p:cNvSpPr txBox="1"/>
          <p:nvPr/>
        </p:nvSpPr>
        <p:spPr>
          <a:xfrm>
            <a:off x="5573675" y="1532688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straat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huisnummer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busnummer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postcode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gemeente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Google Shape;636;p83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7" name="Google Shape;637;p83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8" name="Google Shape;638;p83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9" name="Google Shape;639;p83"/>
          <p:cNvCxnSpPr/>
          <p:nvPr/>
        </p:nvCxnSpPr>
        <p:spPr>
          <a:xfrm rot="10800000">
            <a:off x="6456542" y="2510820"/>
            <a:ext cx="0" cy="925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0" name="Google Shape;640;p83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1" name="Google Shape;641;p83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Attributie</a:t>
            </a:r>
            <a:endParaRPr b="1"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/>
          <p:nvPr>
            <p:ph idx="4294967295" type="title"/>
          </p:nvPr>
        </p:nvSpPr>
        <p:spPr>
          <a:xfrm>
            <a:off x="272175" y="-24375"/>
            <a:ext cx="9027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 sz="1000">
                <a:latin typeface="Arial"/>
                <a:ea typeface="Arial"/>
                <a:cs typeface="Arial"/>
                <a:sym typeface="Arial"/>
              </a:rPr>
              <a:t>Voorbeeld: OSLO Persoon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84"/>
          <p:cNvPicPr preferRelativeResize="0"/>
          <p:nvPr/>
        </p:nvPicPr>
        <p:blipFill rotWithShape="1">
          <a:blip r:embed="rId3">
            <a:alphaModFix/>
          </a:blip>
          <a:srcRect b="22226" l="954" r="688" t="1837"/>
          <a:stretch/>
        </p:blipFill>
        <p:spPr>
          <a:xfrm>
            <a:off x="1120575" y="44000"/>
            <a:ext cx="8023424" cy="505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098" y="940700"/>
            <a:ext cx="7337802" cy="3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UML: Unified Modeling Language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6"/>
          <p:cNvSpPr txBox="1"/>
          <p:nvPr/>
        </p:nvSpPr>
        <p:spPr>
          <a:xfrm>
            <a:off x="628650" y="273850"/>
            <a:ext cx="7704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</a:rPr>
              <a:t>UML: Unified Modeling Language</a:t>
            </a:r>
            <a:endParaRPr b="1" i="0" u="none" cap="none" strike="noStrike">
              <a:solidFill>
                <a:srgbClr val="000000"/>
              </a:solidFill>
            </a:endParaRPr>
          </a:p>
        </p:txBody>
      </p:sp>
      <p:pic>
        <p:nvPicPr>
          <p:cNvPr id="659" name="Google Shape;65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0225" y="848425"/>
            <a:ext cx="3266099" cy="41251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0" name="Google Shape;660;p86"/>
          <p:cNvPicPr preferRelativeResize="0"/>
          <p:nvPr/>
        </p:nvPicPr>
        <p:blipFill rotWithShape="1">
          <a:blip r:embed="rId4">
            <a:alphaModFix/>
          </a:blip>
          <a:srcRect b="61312" l="27854" r="51145" t="15546"/>
          <a:stretch/>
        </p:blipFill>
        <p:spPr>
          <a:xfrm>
            <a:off x="1657625" y="1599125"/>
            <a:ext cx="2423051" cy="21792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/>
              <a:t>Traject OSLO </a:t>
            </a:r>
            <a:endParaRPr b="1"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/>
              <a:t>Cultuur- en Jeugdinfrastructuur</a:t>
            </a:r>
            <a:endParaRPr b="1"/>
          </a:p>
        </p:txBody>
      </p:sp>
      <p:sp>
        <p:nvSpPr>
          <p:cNvPr id="672" name="Google Shape;672;p88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88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9"/>
          <p:cNvSpPr txBox="1"/>
          <p:nvPr/>
        </p:nvSpPr>
        <p:spPr>
          <a:xfrm>
            <a:off x="465825" y="266450"/>
            <a:ext cx="8748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Missie </a:t>
            </a:r>
            <a:r>
              <a:rPr b="1" lang="nl-BE" sz="3100"/>
              <a:t>OSLO Cultuur- en Jeugdinfrastructuur</a:t>
            </a:r>
            <a:endParaRPr sz="1300"/>
          </a:p>
        </p:txBody>
      </p:sp>
      <p:sp>
        <p:nvSpPr>
          <p:cNvPr id="679" name="Google Shape;679;p89"/>
          <p:cNvSpPr txBox="1"/>
          <p:nvPr/>
        </p:nvSpPr>
        <p:spPr>
          <a:xfrm>
            <a:off x="1487575" y="1124850"/>
            <a:ext cx="57357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Ondersteunen van DCJM initiatieven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Voorbereiden van de inventarisatie van de cultuur- en jeugdinfrastructuur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Een consistent en performant cultuur- en jeugdinfrastructuurbeleid bouwen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Afstemming tussen verschillende initiatieven rond cultuur- en jeugdinfrastructuur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Uitwisselen van infrastructuurgegevens met andere beleidsdomeinen of partners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(Internationale) benchmarking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Bestaande initiatieven</a:t>
            </a:r>
            <a:r>
              <a:rPr b="1" lang="nl-BE" sz="1100"/>
              <a:t>:</a:t>
            </a:r>
            <a:r>
              <a:rPr lang="nl-BE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Doelgericht Digitaal Transformeren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Gebouwenregister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(V)KBO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Verenigingsloket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Wegwijs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Jeugdmaps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...</a:t>
            </a:r>
            <a:endParaRPr sz="1100"/>
          </a:p>
        </p:txBody>
      </p:sp>
      <p:sp>
        <p:nvSpPr>
          <p:cNvPr descr="Thumbs Up&#10;" id="680" name="Google Shape;680;p89"/>
          <p:cNvSpPr/>
          <p:nvPr/>
        </p:nvSpPr>
        <p:spPr>
          <a:xfrm>
            <a:off x="910044" y="3429180"/>
            <a:ext cx="490538" cy="490539"/>
          </a:xfrm>
          <a:custGeom>
            <a:rect b="b" l="l" r="r" t="t"/>
            <a:pathLst>
              <a:path extrusionOk="0" h="1012" w="1013">
                <a:moveTo>
                  <a:pt x="59" y="932"/>
                </a:moveTo>
                <a:lnTo>
                  <a:pt x="59" y="932"/>
                </a:lnTo>
                <a:lnTo>
                  <a:pt x="59" y="451"/>
                </a:lnTo>
                <a:lnTo>
                  <a:pt x="122" y="451"/>
                </a:lnTo>
                <a:lnTo>
                  <a:pt x="122" y="900"/>
                </a:lnTo>
                <a:cubicBezTo>
                  <a:pt x="122" y="913"/>
                  <a:pt x="113" y="932"/>
                  <a:pt x="91" y="932"/>
                </a:cubicBezTo>
                <a:lnTo>
                  <a:pt x="59" y="932"/>
                </a:lnTo>
                <a:close/>
                <a:moveTo>
                  <a:pt x="151" y="391"/>
                </a:moveTo>
                <a:lnTo>
                  <a:pt x="151" y="391"/>
                </a:lnTo>
                <a:lnTo>
                  <a:pt x="35" y="391"/>
                </a:lnTo>
                <a:cubicBezTo>
                  <a:pt x="15" y="391"/>
                  <a:pt x="0" y="407"/>
                  <a:pt x="0" y="422"/>
                </a:cubicBezTo>
                <a:lnTo>
                  <a:pt x="0" y="956"/>
                </a:lnTo>
                <a:cubicBezTo>
                  <a:pt x="0" y="977"/>
                  <a:pt x="15" y="992"/>
                  <a:pt x="35" y="992"/>
                </a:cubicBezTo>
                <a:lnTo>
                  <a:pt x="91" y="992"/>
                </a:lnTo>
                <a:cubicBezTo>
                  <a:pt x="146" y="992"/>
                  <a:pt x="182" y="946"/>
                  <a:pt x="182" y="900"/>
                </a:cubicBezTo>
                <a:lnTo>
                  <a:pt x="182" y="422"/>
                </a:lnTo>
                <a:cubicBezTo>
                  <a:pt x="182" y="407"/>
                  <a:pt x="167" y="391"/>
                  <a:pt x="151" y="391"/>
                </a:cubicBezTo>
                <a:close/>
                <a:moveTo>
                  <a:pt x="678" y="952"/>
                </a:moveTo>
                <a:lnTo>
                  <a:pt x="678" y="952"/>
                </a:lnTo>
                <a:cubicBezTo>
                  <a:pt x="604" y="952"/>
                  <a:pt x="558" y="937"/>
                  <a:pt x="505" y="920"/>
                </a:cubicBezTo>
                <a:cubicBezTo>
                  <a:pt x="458" y="905"/>
                  <a:pt x="406" y="887"/>
                  <a:pt x="333" y="882"/>
                </a:cubicBezTo>
                <a:lnTo>
                  <a:pt x="333" y="475"/>
                </a:lnTo>
                <a:cubicBezTo>
                  <a:pt x="450" y="460"/>
                  <a:pt x="566" y="342"/>
                  <a:pt x="566" y="172"/>
                </a:cubicBezTo>
                <a:lnTo>
                  <a:pt x="566" y="59"/>
                </a:lnTo>
                <a:lnTo>
                  <a:pt x="597" y="59"/>
                </a:lnTo>
                <a:cubicBezTo>
                  <a:pt x="615" y="59"/>
                  <a:pt x="629" y="73"/>
                  <a:pt x="629" y="91"/>
                </a:cubicBezTo>
                <a:lnTo>
                  <a:pt x="629" y="320"/>
                </a:lnTo>
                <a:cubicBezTo>
                  <a:pt x="629" y="403"/>
                  <a:pt x="699" y="477"/>
                  <a:pt x="780" y="477"/>
                </a:cubicBezTo>
                <a:lnTo>
                  <a:pt x="922" y="477"/>
                </a:lnTo>
                <a:cubicBezTo>
                  <a:pt x="939" y="477"/>
                  <a:pt x="953" y="491"/>
                  <a:pt x="953" y="503"/>
                </a:cubicBezTo>
                <a:lnTo>
                  <a:pt x="953" y="794"/>
                </a:lnTo>
                <a:cubicBezTo>
                  <a:pt x="953" y="915"/>
                  <a:pt x="889" y="952"/>
                  <a:pt x="678" y="952"/>
                </a:cubicBezTo>
                <a:close/>
                <a:moveTo>
                  <a:pt x="922" y="417"/>
                </a:moveTo>
                <a:lnTo>
                  <a:pt x="922" y="417"/>
                </a:lnTo>
                <a:lnTo>
                  <a:pt x="780" y="417"/>
                </a:lnTo>
                <a:cubicBezTo>
                  <a:pt x="734" y="417"/>
                  <a:pt x="689" y="371"/>
                  <a:pt x="689" y="320"/>
                </a:cubicBezTo>
                <a:lnTo>
                  <a:pt x="689" y="91"/>
                </a:lnTo>
                <a:cubicBezTo>
                  <a:pt x="689" y="40"/>
                  <a:pt x="648" y="0"/>
                  <a:pt x="597" y="0"/>
                </a:cubicBezTo>
                <a:lnTo>
                  <a:pt x="542" y="0"/>
                </a:lnTo>
                <a:cubicBezTo>
                  <a:pt x="521" y="0"/>
                  <a:pt x="506" y="14"/>
                  <a:pt x="506" y="30"/>
                </a:cubicBezTo>
                <a:lnTo>
                  <a:pt x="506" y="172"/>
                </a:lnTo>
                <a:cubicBezTo>
                  <a:pt x="506" y="295"/>
                  <a:pt x="420" y="417"/>
                  <a:pt x="309" y="417"/>
                </a:cubicBezTo>
                <a:cubicBezTo>
                  <a:pt x="288" y="417"/>
                  <a:pt x="273" y="427"/>
                  <a:pt x="273" y="447"/>
                </a:cubicBezTo>
                <a:lnTo>
                  <a:pt x="273" y="911"/>
                </a:lnTo>
                <a:cubicBezTo>
                  <a:pt x="273" y="931"/>
                  <a:pt x="288" y="941"/>
                  <a:pt x="309" y="941"/>
                </a:cubicBezTo>
                <a:cubicBezTo>
                  <a:pt x="466" y="946"/>
                  <a:pt x="516" y="1012"/>
                  <a:pt x="678" y="1012"/>
                </a:cubicBezTo>
                <a:cubicBezTo>
                  <a:pt x="856" y="1012"/>
                  <a:pt x="1013" y="992"/>
                  <a:pt x="1013" y="794"/>
                </a:cubicBezTo>
                <a:lnTo>
                  <a:pt x="1013" y="503"/>
                </a:lnTo>
                <a:cubicBezTo>
                  <a:pt x="1013" y="457"/>
                  <a:pt x="972" y="417"/>
                  <a:pt x="922" y="4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onfirmed&#10;" id="681" name="Google Shape;681;p89"/>
          <p:cNvSpPr/>
          <p:nvPr/>
        </p:nvSpPr>
        <p:spPr>
          <a:xfrm>
            <a:off x="915588" y="2272838"/>
            <a:ext cx="479425" cy="479425"/>
          </a:xfrm>
          <a:custGeom>
            <a:rect b="b" l="l" r="r" t="t"/>
            <a:pathLst>
              <a:path extrusionOk="0" h="200" w="200">
                <a:moveTo>
                  <a:pt x="186" y="84"/>
                </a:moveTo>
                <a:cubicBezTo>
                  <a:pt x="187" y="89"/>
                  <a:pt x="188" y="95"/>
                  <a:pt x="188" y="100"/>
                </a:cubicBezTo>
                <a:cubicBezTo>
                  <a:pt x="188" y="148"/>
                  <a:pt x="149" y="188"/>
                  <a:pt x="100" y="188"/>
                </a:cubicBezTo>
                <a:cubicBezTo>
                  <a:pt x="52" y="188"/>
                  <a:pt x="13" y="148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15" y="13"/>
                  <a:pt x="129" y="16"/>
                  <a:pt x="141" y="23"/>
                </a:cubicBezTo>
                <a:cubicBezTo>
                  <a:pt x="150" y="14"/>
                  <a:pt x="150" y="14"/>
                  <a:pt x="150" y="14"/>
                </a:cubicBezTo>
                <a:cubicBezTo>
                  <a:pt x="136" y="5"/>
                  <a:pt x="119" y="0"/>
                  <a:pt x="100" y="0"/>
                </a:cubicBezTo>
                <a:cubicBezTo>
                  <a:pt x="45" y="0"/>
                  <a:pt x="0" y="45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91"/>
                  <a:pt x="199" y="82"/>
                  <a:pt x="197" y="74"/>
                </a:cubicBezTo>
                <a:lnTo>
                  <a:pt x="186" y="84"/>
                </a:lnTo>
                <a:close/>
                <a:moveTo>
                  <a:pt x="73" y="87"/>
                </a:moveTo>
                <a:cubicBezTo>
                  <a:pt x="64" y="96"/>
                  <a:pt x="64" y="96"/>
                  <a:pt x="64" y="96"/>
                </a:cubicBezTo>
                <a:cubicBezTo>
                  <a:pt x="97" y="129"/>
                  <a:pt x="97" y="129"/>
                  <a:pt x="97" y="129"/>
                </a:cubicBezTo>
                <a:cubicBezTo>
                  <a:pt x="189" y="37"/>
                  <a:pt x="189" y="37"/>
                  <a:pt x="189" y="37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97" y="111"/>
                  <a:pt x="97" y="111"/>
                  <a:pt x="97" y="111"/>
                </a:cubicBezTo>
                <a:lnTo>
                  <a:pt x="73" y="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9"/>
          <p:cNvSpPr/>
          <p:nvPr/>
        </p:nvSpPr>
        <p:spPr>
          <a:xfrm>
            <a:off x="926713" y="1247247"/>
            <a:ext cx="457200" cy="458355"/>
          </a:xfrm>
          <a:custGeom>
            <a:rect b="b" l="l" r="r" t="t"/>
            <a:pathLst>
              <a:path extrusionOk="0" h="347" w="346">
                <a:moveTo>
                  <a:pt x="34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47"/>
                  <a:pt x="0" y="347"/>
                  <a:pt x="0" y="347"/>
                </a:cubicBezTo>
                <a:cubicBezTo>
                  <a:pt x="346" y="347"/>
                  <a:pt x="346" y="347"/>
                  <a:pt x="346" y="347"/>
                </a:cubicBezTo>
                <a:cubicBezTo>
                  <a:pt x="346" y="347"/>
                  <a:pt x="346" y="347"/>
                  <a:pt x="346" y="347"/>
                </a:cubicBezTo>
                <a:cubicBezTo>
                  <a:pt x="346" y="0"/>
                  <a:pt x="346" y="0"/>
                  <a:pt x="346" y="0"/>
                </a:cubicBezTo>
                <a:close/>
                <a:moveTo>
                  <a:pt x="14" y="319"/>
                </a:moveTo>
                <a:cubicBezTo>
                  <a:pt x="68" y="265"/>
                  <a:pt x="68" y="265"/>
                  <a:pt x="68" y="265"/>
                </a:cubicBezTo>
                <a:cubicBezTo>
                  <a:pt x="68" y="265"/>
                  <a:pt x="68" y="265"/>
                  <a:pt x="68" y="265"/>
                </a:cubicBezTo>
                <a:cubicBezTo>
                  <a:pt x="103" y="231"/>
                  <a:pt x="103" y="231"/>
                  <a:pt x="103" y="231"/>
                </a:cubicBezTo>
                <a:cubicBezTo>
                  <a:pt x="104" y="229"/>
                  <a:pt x="107" y="228"/>
                  <a:pt x="109" y="228"/>
                </a:cubicBezTo>
                <a:cubicBezTo>
                  <a:pt x="189" y="228"/>
                  <a:pt x="189" y="228"/>
                  <a:pt x="189" y="228"/>
                </a:cubicBezTo>
                <a:cubicBezTo>
                  <a:pt x="194" y="228"/>
                  <a:pt x="198" y="232"/>
                  <a:pt x="198" y="237"/>
                </a:cubicBezTo>
                <a:cubicBezTo>
                  <a:pt x="198" y="242"/>
                  <a:pt x="194" y="246"/>
                  <a:pt x="189" y="246"/>
                </a:cubicBezTo>
                <a:cubicBezTo>
                  <a:pt x="116" y="246"/>
                  <a:pt x="116" y="246"/>
                  <a:pt x="116" y="246"/>
                </a:cubicBezTo>
                <a:cubicBezTo>
                  <a:pt x="116" y="261"/>
                  <a:pt x="116" y="261"/>
                  <a:pt x="116" y="261"/>
                </a:cubicBezTo>
                <a:cubicBezTo>
                  <a:pt x="189" y="261"/>
                  <a:pt x="189" y="261"/>
                  <a:pt x="189" y="261"/>
                </a:cubicBezTo>
                <a:cubicBezTo>
                  <a:pt x="195" y="261"/>
                  <a:pt x="208" y="259"/>
                  <a:pt x="214" y="252"/>
                </a:cubicBezTo>
                <a:cubicBezTo>
                  <a:pt x="280" y="186"/>
                  <a:pt x="280" y="186"/>
                  <a:pt x="280" y="186"/>
                </a:cubicBezTo>
                <a:cubicBezTo>
                  <a:pt x="284" y="183"/>
                  <a:pt x="289" y="182"/>
                  <a:pt x="293" y="185"/>
                </a:cubicBezTo>
                <a:cubicBezTo>
                  <a:pt x="295" y="187"/>
                  <a:pt x="296" y="189"/>
                  <a:pt x="296" y="192"/>
                </a:cubicBezTo>
                <a:cubicBezTo>
                  <a:pt x="296" y="194"/>
                  <a:pt x="295" y="197"/>
                  <a:pt x="293" y="198"/>
                </a:cubicBezTo>
                <a:cubicBezTo>
                  <a:pt x="208" y="284"/>
                  <a:pt x="208" y="284"/>
                  <a:pt x="208" y="284"/>
                </a:cubicBezTo>
                <a:cubicBezTo>
                  <a:pt x="206" y="285"/>
                  <a:pt x="204" y="286"/>
                  <a:pt x="202" y="286"/>
                </a:cubicBezTo>
                <a:cubicBezTo>
                  <a:pt x="125" y="286"/>
                  <a:pt x="125" y="286"/>
                  <a:pt x="125" y="286"/>
                </a:cubicBezTo>
                <a:cubicBezTo>
                  <a:pt x="79" y="332"/>
                  <a:pt x="79" y="332"/>
                  <a:pt x="79" y="332"/>
                </a:cubicBezTo>
                <a:cubicBezTo>
                  <a:pt x="14" y="332"/>
                  <a:pt x="14" y="332"/>
                  <a:pt x="14" y="332"/>
                </a:cubicBezTo>
                <a:lnTo>
                  <a:pt x="14" y="319"/>
                </a:lnTo>
                <a:close/>
                <a:moveTo>
                  <a:pt x="100" y="332"/>
                </a:moveTo>
                <a:cubicBezTo>
                  <a:pt x="131" y="301"/>
                  <a:pt x="131" y="301"/>
                  <a:pt x="131" y="301"/>
                </a:cubicBezTo>
                <a:cubicBezTo>
                  <a:pt x="202" y="301"/>
                  <a:pt x="202" y="301"/>
                  <a:pt x="202" y="301"/>
                </a:cubicBezTo>
                <a:cubicBezTo>
                  <a:pt x="208" y="301"/>
                  <a:pt x="214" y="299"/>
                  <a:pt x="218" y="294"/>
                </a:cubicBezTo>
                <a:cubicBezTo>
                  <a:pt x="304" y="209"/>
                  <a:pt x="304" y="209"/>
                  <a:pt x="304" y="209"/>
                </a:cubicBezTo>
                <a:cubicBezTo>
                  <a:pt x="308" y="204"/>
                  <a:pt x="311" y="198"/>
                  <a:pt x="311" y="191"/>
                </a:cubicBezTo>
                <a:cubicBezTo>
                  <a:pt x="310" y="185"/>
                  <a:pt x="308" y="179"/>
                  <a:pt x="303" y="174"/>
                </a:cubicBezTo>
                <a:cubicBezTo>
                  <a:pt x="293" y="166"/>
                  <a:pt x="279" y="167"/>
                  <a:pt x="269" y="176"/>
                </a:cubicBezTo>
                <a:cubicBezTo>
                  <a:pt x="212" y="233"/>
                  <a:pt x="212" y="233"/>
                  <a:pt x="212" y="233"/>
                </a:cubicBezTo>
                <a:cubicBezTo>
                  <a:pt x="210" y="222"/>
                  <a:pt x="200" y="214"/>
                  <a:pt x="189" y="214"/>
                </a:cubicBezTo>
                <a:cubicBezTo>
                  <a:pt x="109" y="214"/>
                  <a:pt x="109" y="214"/>
                  <a:pt x="109" y="214"/>
                </a:cubicBezTo>
                <a:cubicBezTo>
                  <a:pt x="103" y="214"/>
                  <a:pt x="97" y="216"/>
                  <a:pt x="92" y="220"/>
                </a:cubicBezTo>
                <a:cubicBezTo>
                  <a:pt x="60" y="253"/>
                  <a:pt x="60" y="253"/>
                  <a:pt x="60" y="253"/>
                </a:cubicBezTo>
                <a:cubicBezTo>
                  <a:pt x="60" y="253"/>
                  <a:pt x="60" y="253"/>
                  <a:pt x="60" y="253"/>
                </a:cubicBezTo>
                <a:cubicBezTo>
                  <a:pt x="14" y="298"/>
                  <a:pt x="14" y="298"/>
                  <a:pt x="14" y="298"/>
                </a:cubicBezTo>
                <a:cubicBezTo>
                  <a:pt x="14" y="15"/>
                  <a:pt x="14" y="15"/>
                  <a:pt x="14" y="15"/>
                </a:cubicBezTo>
                <a:cubicBezTo>
                  <a:pt x="331" y="15"/>
                  <a:pt x="331" y="15"/>
                  <a:pt x="331" y="15"/>
                </a:cubicBezTo>
                <a:cubicBezTo>
                  <a:pt x="331" y="332"/>
                  <a:pt x="331" y="332"/>
                  <a:pt x="331" y="332"/>
                </a:cubicBezTo>
                <a:lnTo>
                  <a:pt x="100" y="332"/>
                </a:lnTo>
                <a:close/>
                <a:moveTo>
                  <a:pt x="175" y="109"/>
                </a:moveTo>
                <a:cubicBezTo>
                  <a:pt x="216" y="109"/>
                  <a:pt x="216" y="109"/>
                  <a:pt x="216" y="109"/>
                </a:cubicBezTo>
                <a:cubicBezTo>
                  <a:pt x="216" y="124"/>
                  <a:pt x="216" y="124"/>
                  <a:pt x="216" y="124"/>
                </a:cubicBezTo>
                <a:cubicBezTo>
                  <a:pt x="175" y="124"/>
                  <a:pt x="175" y="124"/>
                  <a:pt x="175" y="124"/>
                </a:cubicBezTo>
                <a:cubicBezTo>
                  <a:pt x="175" y="165"/>
                  <a:pt x="175" y="165"/>
                  <a:pt x="175" y="165"/>
                </a:cubicBezTo>
                <a:cubicBezTo>
                  <a:pt x="160" y="165"/>
                  <a:pt x="160" y="165"/>
                  <a:pt x="160" y="165"/>
                </a:cubicBezTo>
                <a:cubicBezTo>
                  <a:pt x="160" y="124"/>
                  <a:pt x="160" y="124"/>
                  <a:pt x="160" y="124"/>
                </a:cubicBezTo>
                <a:cubicBezTo>
                  <a:pt x="120" y="124"/>
                  <a:pt x="120" y="124"/>
                  <a:pt x="120" y="124"/>
                </a:cubicBezTo>
                <a:cubicBezTo>
                  <a:pt x="120" y="109"/>
                  <a:pt x="120" y="109"/>
                  <a:pt x="120" y="109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60" y="69"/>
                  <a:pt x="160" y="69"/>
                  <a:pt x="160" y="69"/>
                </a:cubicBezTo>
                <a:cubicBezTo>
                  <a:pt x="175" y="69"/>
                  <a:pt x="175" y="69"/>
                  <a:pt x="175" y="69"/>
                </a:cubicBezTo>
                <a:lnTo>
                  <a:pt x="175" y="10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450" y="1046388"/>
            <a:ext cx="817900" cy="66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90"/>
          <p:cNvPicPr preferRelativeResize="0"/>
          <p:nvPr/>
        </p:nvPicPr>
        <p:blipFill rotWithShape="1">
          <a:blip r:embed="rId4">
            <a:alphaModFix/>
          </a:blip>
          <a:srcRect b="60087" l="0" r="0" t="0"/>
          <a:stretch/>
        </p:blipFill>
        <p:spPr>
          <a:xfrm>
            <a:off x="682550" y="1012154"/>
            <a:ext cx="1110200" cy="4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0"/>
          <p:cNvSpPr txBox="1"/>
          <p:nvPr/>
        </p:nvSpPr>
        <p:spPr>
          <a:xfrm>
            <a:off x="8117850" y="4187025"/>
            <a:ext cx="91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8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b="1" sz="3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p9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Brede groep aan betrokken partijen</a:t>
            </a:r>
            <a:endParaRPr/>
          </a:p>
        </p:txBody>
      </p:sp>
      <p:pic>
        <p:nvPicPr>
          <p:cNvPr id="691" name="Google Shape;69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2825" y="1181735"/>
            <a:ext cx="1558650" cy="32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3875" y="2590810"/>
            <a:ext cx="817900" cy="8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8225" y="3733476"/>
            <a:ext cx="1110200" cy="87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0143" y="3585249"/>
            <a:ext cx="1558650" cy="73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9777" y="4402277"/>
            <a:ext cx="1307228" cy="6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2213" y="2757271"/>
            <a:ext cx="1110202" cy="78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91898" y="3638702"/>
            <a:ext cx="1982925" cy="63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76316" y="2602166"/>
            <a:ext cx="1389699" cy="9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8650" y="2757266"/>
            <a:ext cx="1389702" cy="6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34075" y="2757266"/>
            <a:ext cx="2075848" cy="6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52825" y="1562575"/>
            <a:ext cx="1883334" cy="9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81672" y="977575"/>
            <a:ext cx="1201933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28650" y="1741642"/>
            <a:ext cx="1980701" cy="6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388250" y="1562572"/>
            <a:ext cx="988750" cy="9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68788" y="1650880"/>
            <a:ext cx="1307226" cy="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Scope</a:t>
            </a:r>
            <a:endParaRPr/>
          </a:p>
        </p:txBody>
      </p:sp>
      <p:sp>
        <p:nvSpPr>
          <p:cNvPr id="711" name="Google Shape;711;p91"/>
          <p:cNvSpPr/>
          <p:nvPr/>
        </p:nvSpPr>
        <p:spPr>
          <a:xfrm>
            <a:off x="565152" y="4351875"/>
            <a:ext cx="15003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1"/>
          <p:cNvSpPr/>
          <p:nvPr/>
        </p:nvSpPr>
        <p:spPr>
          <a:xfrm>
            <a:off x="3379488" y="2601600"/>
            <a:ext cx="2691300" cy="214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0D7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Locatiegegevens en coördinaten van: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Cultuur- en jeudinfrastructuur en jeugdruimte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Buitenruimte van cultuur- en jeugdinfrastructuur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Buitenruimte, niet verbonden aan jeugdinfrastructuur</a:t>
            </a:r>
            <a:endParaRPr sz="1100"/>
          </a:p>
        </p:txBody>
      </p:sp>
      <p:sp>
        <p:nvSpPr>
          <p:cNvPr id="713" name="Google Shape;713;p91"/>
          <p:cNvSpPr/>
          <p:nvPr/>
        </p:nvSpPr>
        <p:spPr>
          <a:xfrm>
            <a:off x="6313350" y="2601600"/>
            <a:ext cx="2691300" cy="214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0D7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Andere: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Bereikbaarheid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Toegankelijkheid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Capaciteit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Beschikbaarheid (digitale) infrastructuur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Staat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(Brand)veiligheid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...</a:t>
            </a:r>
            <a:endParaRPr sz="1100"/>
          </a:p>
        </p:txBody>
      </p:sp>
      <p:sp>
        <p:nvSpPr>
          <p:cNvPr id="714" name="Google Shape;714;p91"/>
          <p:cNvSpPr/>
          <p:nvPr/>
        </p:nvSpPr>
        <p:spPr>
          <a:xfrm>
            <a:off x="445650" y="2601600"/>
            <a:ext cx="2691300" cy="214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0D7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Gegevens m.b.t.: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Gebruik en gebruikers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Beheer, eventuele inkomsten uit verhuur, doorlopende exploitatiekosten, financiering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Georganiseerde activiteiten in de infrastructuur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Eigenaarschap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Beschikbare infrastructuur voor huur/gebruik</a:t>
            </a:r>
            <a:endParaRPr sz="1100"/>
          </a:p>
        </p:txBody>
      </p:sp>
      <p:sp>
        <p:nvSpPr>
          <p:cNvPr id="715" name="Google Shape;715;p91"/>
          <p:cNvSpPr/>
          <p:nvPr/>
        </p:nvSpPr>
        <p:spPr>
          <a:xfrm>
            <a:off x="2789850" y="1012150"/>
            <a:ext cx="3870600" cy="122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Het beschikbaar maken van informatie over cultuur- en jeugdinfrastructuur in het kader van: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nl-BE" sz="1100"/>
              <a:t>het behandelen van aanvraagdossiers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nl-BE" sz="1100"/>
              <a:t>data-geïnformeerde beleidsvoorbereiding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nl-BE" sz="1100"/>
              <a:t>gewenste procesoptimalisatie</a:t>
            </a:r>
            <a:endParaRPr sz="1100"/>
          </a:p>
        </p:txBody>
      </p:sp>
      <p:cxnSp>
        <p:nvCxnSpPr>
          <p:cNvPr id="716" name="Google Shape;716;p91"/>
          <p:cNvCxnSpPr>
            <a:stCxn id="715" idx="1"/>
            <a:endCxn id="714" idx="0"/>
          </p:cNvCxnSpPr>
          <p:nvPr/>
        </p:nvCxnSpPr>
        <p:spPr>
          <a:xfrm flipH="1">
            <a:off x="1791150" y="1622650"/>
            <a:ext cx="998700" cy="978900"/>
          </a:xfrm>
          <a:prstGeom prst="curvedConnector2">
            <a:avLst/>
          </a:prstGeom>
          <a:noFill/>
          <a:ln cap="flat" cmpd="sng" w="19050">
            <a:solidFill>
              <a:srgbClr val="F0D70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91"/>
          <p:cNvCxnSpPr>
            <a:stCxn id="715" idx="3"/>
            <a:endCxn id="713" idx="0"/>
          </p:cNvCxnSpPr>
          <p:nvPr/>
        </p:nvCxnSpPr>
        <p:spPr>
          <a:xfrm>
            <a:off x="6660450" y="1622650"/>
            <a:ext cx="998700" cy="978900"/>
          </a:xfrm>
          <a:prstGeom prst="curvedConnector2">
            <a:avLst/>
          </a:prstGeom>
          <a:noFill/>
          <a:ln cap="flat" cmpd="sng" w="19050">
            <a:solidFill>
              <a:srgbClr val="F0D70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91"/>
          <p:cNvCxnSpPr>
            <a:stCxn id="715" idx="2"/>
            <a:endCxn id="712" idx="0"/>
          </p:cNvCxnSpPr>
          <p:nvPr/>
        </p:nvCxnSpPr>
        <p:spPr>
          <a:xfrm>
            <a:off x="4725150" y="2233150"/>
            <a:ext cx="0" cy="368400"/>
          </a:xfrm>
          <a:prstGeom prst="straightConnector1">
            <a:avLst/>
          </a:prstGeom>
          <a:noFill/>
          <a:ln cap="flat" cmpd="sng" w="19050">
            <a:solidFill>
              <a:srgbClr val="F0D70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azon.com : Neewer 12''X11''/30cm X 27cm Wooden Director's Film Movie  Slateboard Clapper Board : Camera &amp; Photo" id="330" name="Google Shape;33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2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Voorstelling use cases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724" name="Google Shape;724;p92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92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3"/>
          <p:cNvSpPr txBox="1"/>
          <p:nvPr>
            <p:ph idx="1" type="body"/>
          </p:nvPr>
        </p:nvSpPr>
        <p:spPr>
          <a:xfrm>
            <a:off x="540000" y="119475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287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nl-BE">
                <a:latin typeface="Arial"/>
                <a:ea typeface="Arial"/>
                <a:cs typeface="Arial"/>
                <a:sym typeface="Arial"/>
              </a:rPr>
              <a:t>en </a:t>
            </a:r>
            <a:r>
              <a:rPr b="1" lang="nl-BE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specifieke situatie voor gegevensuitwisseling</a:t>
            </a:r>
            <a:r>
              <a:rPr lang="nl-B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>
                <a:latin typeface="Arial"/>
                <a:ea typeface="Arial"/>
                <a:cs typeface="Arial"/>
                <a:sym typeface="Arial"/>
              </a:rPr>
              <a:t>waarvoor de datastandaard gebruikt kan worden.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9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is een use case?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4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94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4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4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r>
              <a:rPr b="1" lang="nl-BE" sz="3200"/>
              <a:t>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</a:t>
            </a:r>
            <a:r>
              <a:rPr lang="nl-BE" sz="1100"/>
              <a:t>jeugdvereniging </a:t>
            </a:r>
            <a:r>
              <a:rPr lang="nl-BE" sz="1100"/>
              <a:t>wil ik toegang tot een informatieplatform voor het huren en/of verhuren van locaties, zodat ik mijn locatie kan aanbieden en mijn huurprijs kan afstemmen.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4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Locatiegegevens en coördinaten van andere (jeugd)verenigingslokalen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Gegevens over de buitenruimte (kampeergronden, speelterreinen, natuur, …)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Bereikbaarheid van de locatie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Financiële gegevens</a:t>
            </a:r>
            <a:endParaRPr sz="1100"/>
          </a:p>
        </p:txBody>
      </p:sp>
      <p:grpSp>
        <p:nvGrpSpPr>
          <p:cNvPr id="742" name="Google Shape;742;p94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43" name="Google Shape;743;p94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94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" name="Google Shape;745;p94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46" name="Google Shape;746;p94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94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94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94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5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95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95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95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bruikleengever van een werk wil ik, in het kader van een bruikleen, actuele en historische data kunnen verkrijgen over de bewaaromstandigheden van een bepaalde voorziening.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5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Locatiegegevens en coördinaten van de cultuurinfrastructuur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Sensordata (luchtvochtigheid, licht, …)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Zicht op de bewaarcondities van de locaties waar bruiklenen tijdelijk tentoongesteld worden</a:t>
            </a:r>
            <a:endParaRPr sz="1100"/>
          </a:p>
        </p:txBody>
      </p:sp>
      <p:grpSp>
        <p:nvGrpSpPr>
          <p:cNvPr id="760" name="Google Shape;760;p95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61" name="Google Shape;761;p95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95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95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64" name="Google Shape;764;p95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95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95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95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6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6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96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6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6"/>
          <p:cNvSpPr txBox="1"/>
          <p:nvPr/>
        </p:nvSpPr>
        <p:spPr>
          <a:xfrm>
            <a:off x="749250" y="2202600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rolstoelgebruiker wil ik weten hoe toegankelijk een bepaalde locatie is, zodat ik kan inschatten of ik kan deelnemen aan de culturele activiteit.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6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Informatie m.b.t. toegankelijkheid van de cultuurinfrastructuur: lift ja/nee, activiteit op gelijkvloers/ hogere verdieping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Bereikbaarheid van de locatie: parkeergelegenheid, openbaar vervoer, ...</a:t>
            </a:r>
            <a:endParaRPr sz="1100"/>
          </a:p>
        </p:txBody>
      </p:sp>
      <p:grpSp>
        <p:nvGrpSpPr>
          <p:cNvPr id="778" name="Google Shape;778;p96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79" name="Google Shape;779;p96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6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p96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82" name="Google Shape;782;p96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96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96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96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7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7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97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7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vzw voor kansarme jongeren wil ik weten of een speeltuin publiek toegankelijk is zodat ik activiteiten kan organiseren.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97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Locatiegegevens en coördinaten van de buitenruimte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Welke voorziening is verbonden aan de speeltuin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Toegankelijkheid: is de speeltuin publiek toegankelijk, geldt er gedeeld gebruik of is deze exclusief?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Welke andere gebruikers zijn er?</a:t>
            </a:r>
            <a:endParaRPr sz="1100"/>
          </a:p>
        </p:txBody>
      </p:sp>
      <p:grpSp>
        <p:nvGrpSpPr>
          <p:cNvPr id="795" name="Google Shape;795;p97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96" name="Google Shape;796;p97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97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97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99" name="Google Shape;799;p97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97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97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97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8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98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98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8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overheid wil ik kunnen analyseren welke infrastructuurkosten (huur, onderhoud, energiekosten, etc.) en inkomsten gelinkt aan infrastructuur organisaties hebben, zodat ik beleidsvoorbereiding kan opstellen.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98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Financiële gegevens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Gegevens over de infrastructuur: locatie, oppervlakte, doel, toegankelijkheid, ...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Eigenaar / huurder</a:t>
            </a:r>
            <a:endParaRPr sz="1100"/>
          </a:p>
        </p:txBody>
      </p:sp>
      <p:grpSp>
        <p:nvGrpSpPr>
          <p:cNvPr id="812" name="Google Shape;812;p98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813" name="Google Shape;813;p98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98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98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816" name="Google Shape;816;p98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98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98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98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9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9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99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99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overheid wil ik weten hoe het zit met de </a:t>
            </a:r>
            <a:r>
              <a:rPr lang="nl-BE" sz="1100"/>
              <a:t>duurzaamheid </a:t>
            </a:r>
            <a:r>
              <a:rPr lang="nl-BE" sz="1100"/>
              <a:t>van cultuur- en jeugdinfrastructuur, zodat ik kan analyseren waar subsidies maximale impact kunnen hebben.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99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Duurzaamheidgegevens infrastructuur: energieverbruik (EPC), isolatie, verluchting, bouw- &amp; renovatiedatum, </a:t>
            </a:r>
            <a:r>
              <a:rPr lang="nl-BE" sz="1100"/>
              <a:t>...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Waarvoor wordt de infrastructuur gebruikt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Welke gebruikers zijn 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...</a:t>
            </a:r>
            <a:endParaRPr sz="1100"/>
          </a:p>
        </p:txBody>
      </p:sp>
      <p:grpSp>
        <p:nvGrpSpPr>
          <p:cNvPr id="829" name="Google Shape;829;p99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830" name="Google Shape;830;p99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99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" name="Google Shape;832;p99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833" name="Google Shape;833;p99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99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99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99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100"/>
          <p:cNvPicPr preferRelativeResize="0"/>
          <p:nvPr/>
        </p:nvPicPr>
        <p:blipFill rotWithShape="1">
          <a:blip r:embed="rId3">
            <a:alphaModFix/>
          </a:blip>
          <a:srcRect b="0" l="1220" r="1132" t="0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00"/>
          <p:cNvSpPr txBox="1"/>
          <p:nvPr/>
        </p:nvSpPr>
        <p:spPr>
          <a:xfrm>
            <a:off x="436950" y="257275"/>
            <a:ext cx="4839900" cy="579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Een kleine pauze...</a:t>
            </a:r>
            <a:endParaRPr sz="2200"/>
          </a:p>
        </p:txBody>
      </p:sp>
      <p:pic>
        <p:nvPicPr>
          <p:cNvPr id="843" name="Google Shape;84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323" y="951300"/>
            <a:ext cx="3240876" cy="32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01"/>
          <p:cNvPicPr preferRelativeResize="0"/>
          <p:nvPr/>
        </p:nvPicPr>
        <p:blipFill rotWithShape="1">
          <a:blip r:embed="rId3">
            <a:alphaModFix/>
          </a:blip>
          <a:srcRect b="0" l="25567" r="25572" t="0"/>
          <a:stretch/>
        </p:blipFill>
        <p:spPr>
          <a:xfrm>
            <a:off x="5792025" y="0"/>
            <a:ext cx="3351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01"/>
          <p:cNvSpPr txBox="1"/>
          <p:nvPr/>
        </p:nvSpPr>
        <p:spPr>
          <a:xfrm>
            <a:off x="436950" y="257275"/>
            <a:ext cx="3885000" cy="579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Welkom terug!</a:t>
            </a:r>
            <a:endParaRPr sz="2200"/>
          </a:p>
        </p:txBody>
      </p:sp>
      <p:pic>
        <p:nvPicPr>
          <p:cNvPr id="850" name="Google Shape;85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950" y="951750"/>
            <a:ext cx="324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Agenda</a:t>
            </a:r>
            <a:endParaRPr sz="1200"/>
          </a:p>
        </p:txBody>
      </p:sp>
      <p:pic>
        <p:nvPicPr>
          <p:cNvPr id="337" name="Google Shape;337;p57"/>
          <p:cNvPicPr preferRelativeResize="0"/>
          <p:nvPr/>
        </p:nvPicPr>
        <p:blipFill rotWithShape="1">
          <a:blip r:embed="rId3">
            <a:alphaModFix amt="40000"/>
          </a:blip>
          <a:srcRect b="0" l="36146" r="27790" t="0"/>
          <a:stretch/>
        </p:blipFill>
        <p:spPr>
          <a:xfrm>
            <a:off x="6361550" y="2675"/>
            <a:ext cx="2782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/>
          <p:nvPr/>
        </p:nvSpPr>
        <p:spPr>
          <a:xfrm>
            <a:off x="2030002" y="2686969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7"/>
          <p:cNvSpPr/>
          <p:nvPr/>
        </p:nvSpPr>
        <p:spPr>
          <a:xfrm>
            <a:off x="2030002" y="226536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7"/>
          <p:cNvSpPr/>
          <p:nvPr/>
        </p:nvSpPr>
        <p:spPr>
          <a:xfrm>
            <a:off x="2030002" y="3050435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7"/>
          <p:cNvSpPr/>
          <p:nvPr/>
        </p:nvSpPr>
        <p:spPr>
          <a:xfrm>
            <a:off x="2030002" y="3467424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7"/>
          <p:cNvSpPr/>
          <p:nvPr/>
        </p:nvSpPr>
        <p:spPr>
          <a:xfrm>
            <a:off x="2029543" y="268235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7"/>
          <p:cNvSpPr/>
          <p:nvPr/>
        </p:nvSpPr>
        <p:spPr>
          <a:xfrm>
            <a:off x="2030002" y="184837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7"/>
          <p:cNvSpPr txBox="1"/>
          <p:nvPr/>
        </p:nvSpPr>
        <p:spPr>
          <a:xfrm>
            <a:off x="2220800" y="17616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Welkom		</a:t>
            </a:r>
            <a:r>
              <a:rPr lang="nl-BE" sz="1000">
                <a:solidFill>
                  <a:srgbClr val="666666"/>
                </a:solidFill>
              </a:rPr>
              <a:t>			5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2220800" y="21786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Aanleiding traject en context</a:t>
            </a:r>
            <a:r>
              <a:rPr lang="nl-BE" sz="1000">
                <a:solidFill>
                  <a:srgbClr val="666666"/>
                </a:solidFill>
              </a:rPr>
              <a:t>		10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2220800" y="29637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Voorstelling use cases			2</a:t>
            </a:r>
            <a:r>
              <a:rPr lang="nl-BE" sz="1000">
                <a:solidFill>
                  <a:srgbClr val="666666"/>
                </a:solidFill>
              </a:rPr>
              <a:t>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220800" y="33807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Brainstormsessie			70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2220800" y="26002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OSLO: proces en methode		20 min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49" name="Google Shape;349;p57"/>
          <p:cNvCxnSpPr/>
          <p:nvPr/>
        </p:nvCxnSpPr>
        <p:spPr>
          <a:xfrm>
            <a:off x="2070725" y="1913300"/>
            <a:ext cx="1500" cy="19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57"/>
          <p:cNvSpPr/>
          <p:nvPr/>
        </p:nvSpPr>
        <p:spPr>
          <a:xfrm>
            <a:off x="450500" y="3149425"/>
            <a:ext cx="1579500" cy="300000"/>
          </a:xfrm>
          <a:prstGeom prst="homePlate">
            <a:avLst>
              <a:gd fmla="val 50000" name="adj"/>
            </a:avLst>
          </a:prstGeom>
          <a:solidFill>
            <a:srgbClr val="F6F5F3"/>
          </a:solidFill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         15 min. pauze</a:t>
            </a:r>
            <a:endParaRPr sz="1100"/>
          </a:p>
        </p:txBody>
      </p:sp>
      <p:pic>
        <p:nvPicPr>
          <p:cNvPr id="351" name="Google Shape;351;p57"/>
          <p:cNvPicPr preferRelativeResize="0"/>
          <p:nvPr/>
        </p:nvPicPr>
        <p:blipFill rotWithShape="1">
          <a:blip r:embed="rId4">
            <a:alphaModFix/>
          </a:blip>
          <a:srcRect b="0" l="21775" r="23125" t="0"/>
          <a:stretch/>
        </p:blipFill>
        <p:spPr>
          <a:xfrm>
            <a:off x="505075" y="3149425"/>
            <a:ext cx="314871" cy="3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7"/>
          <p:cNvSpPr/>
          <p:nvPr/>
        </p:nvSpPr>
        <p:spPr>
          <a:xfrm>
            <a:off x="2029552" y="383547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7"/>
          <p:cNvSpPr txBox="1"/>
          <p:nvPr/>
        </p:nvSpPr>
        <p:spPr>
          <a:xfrm>
            <a:off x="2228850" y="37181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Volgende stappen			15  min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ketting, tafel, mobiele telefoon, telefoon&#10;&#10;Beschrijving is gegenereerd met zeer hoge betrouwbaarheid" id="855" name="Google Shape;85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07" y="0"/>
            <a:ext cx="88630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02"/>
          <p:cNvSpPr/>
          <p:nvPr/>
        </p:nvSpPr>
        <p:spPr>
          <a:xfrm>
            <a:off x="191791" y="2744167"/>
            <a:ext cx="2702400" cy="61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Tijd voor actie!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3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Brainstorm rond use cases en concepten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862" name="Google Shape;862;p103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03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4"/>
          <p:cNvSpPr txBox="1"/>
          <p:nvPr/>
        </p:nvSpPr>
        <p:spPr>
          <a:xfrm>
            <a:off x="628650" y="273853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1" lang="nl-BE" sz="3200"/>
              <a:t>U</a:t>
            </a:r>
            <a:r>
              <a:rPr b="0" i="1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cases</a:t>
            </a:r>
            <a:endParaRPr b="0" i="1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p104"/>
          <p:cNvPicPr preferRelativeResize="0"/>
          <p:nvPr/>
        </p:nvPicPr>
        <p:blipFill rotWithShape="1">
          <a:blip r:embed="rId3">
            <a:alphaModFix/>
          </a:blip>
          <a:srcRect b="119" l="0" r="0" t="129"/>
          <a:stretch/>
        </p:blipFill>
        <p:spPr>
          <a:xfrm>
            <a:off x="3764725" y="176447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04"/>
          <p:cNvSpPr txBox="1"/>
          <p:nvPr/>
        </p:nvSpPr>
        <p:spPr>
          <a:xfrm>
            <a:off x="2124025" y="4233225"/>
            <a:ext cx="656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4"/>
              </a:rPr>
              <a:t>https://app.mural.co/t/beadvtc7549/m/beadvtc7549/1637592263772/2beef880fa9d5b2114e282e8cc43c862e019da08?sender=uebe47a55b4237413c26d5449</a:t>
            </a:r>
            <a:r>
              <a:rPr lang="nl-BE"/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5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nl-BE" sz="3200"/>
              <a:t>Welke andere use cases zijn er van </a:t>
            </a:r>
            <a:r>
              <a:rPr b="1" lang="nl-BE" sz="3200"/>
              <a:t>toepassing</a:t>
            </a:r>
            <a:r>
              <a:rPr b="1" lang="nl-BE" sz="3200"/>
              <a:t>?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05"/>
          <p:cNvSpPr txBox="1"/>
          <p:nvPr/>
        </p:nvSpPr>
        <p:spPr>
          <a:xfrm>
            <a:off x="770300" y="1602525"/>
            <a:ext cx="69714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Doel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Verschillende uses cases die zich voordoen proberen capteren, zodat het datamodel zo accuraat mogelijk van toepassing kan zijn.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Brainstorm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andere uses cases zijn er van toepassing?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Stel jezelf de vraag wat jij als stakeholder wil kunnen met deze datastandaard?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Format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“Als … wil ik … zodat ik …”</a:t>
            </a:r>
            <a:endParaRPr sz="1100"/>
          </a:p>
        </p:txBody>
      </p:sp>
      <p:pic>
        <p:nvPicPr>
          <p:cNvPr id="877" name="Google Shape;877;p105"/>
          <p:cNvPicPr preferRelativeResize="0"/>
          <p:nvPr/>
        </p:nvPicPr>
        <p:blipFill rotWithShape="1">
          <a:blip r:embed="rId3">
            <a:alphaModFix/>
          </a:blip>
          <a:srcRect b="0" l="14447" r="18730" t="0"/>
          <a:stretch/>
        </p:blipFill>
        <p:spPr>
          <a:xfrm>
            <a:off x="6825075" y="227752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6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nl-BE" sz="3200"/>
              <a:t>Welke concepten zijn nodig voor de use cases?</a:t>
            </a:r>
            <a:endParaRPr b="1" sz="3200"/>
          </a:p>
        </p:txBody>
      </p:sp>
      <p:sp>
        <p:nvSpPr>
          <p:cNvPr id="883" name="Google Shape;883;p106"/>
          <p:cNvSpPr txBox="1"/>
          <p:nvPr/>
        </p:nvSpPr>
        <p:spPr>
          <a:xfrm>
            <a:off x="770300" y="1602525"/>
            <a:ext cx="69714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Doel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De verschillende gegevens identificeren die nodig zijn om de use case te realiseren.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Brainstorm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concepten en gegevens zijn nodig voor de use cases?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Wie levert die gegevens aan?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Welke gegevens zijn er nodig?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Waarom heb je deze data nodig?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Voorbeeld</a:t>
            </a:r>
            <a:r>
              <a:rPr b="1" lang="nl-BE" sz="1100"/>
              <a:t>en: </a:t>
            </a:r>
            <a:r>
              <a:rPr lang="nl-BE" sz="1100"/>
              <a:t>Adressen, huurprijzen, voorzieningen, certificaten, toegankelijkheid, bereikbaarheid, erkenningen, ...</a:t>
            </a:r>
            <a:endParaRPr sz="1100"/>
          </a:p>
        </p:txBody>
      </p:sp>
      <p:pic>
        <p:nvPicPr>
          <p:cNvPr id="884" name="Google Shape;884;p106"/>
          <p:cNvPicPr preferRelativeResize="0"/>
          <p:nvPr/>
        </p:nvPicPr>
        <p:blipFill rotWithShape="1">
          <a:blip r:embed="rId3">
            <a:alphaModFix/>
          </a:blip>
          <a:srcRect b="0" l="14447" r="18730" t="0"/>
          <a:stretch/>
        </p:blipFill>
        <p:spPr>
          <a:xfrm>
            <a:off x="7194350" y="206257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nl-BE" sz="3200"/>
              <a:t>Welke datastandaarden &amp; -modellen in het domein van OSLO C&amp;JI bestaan er al?</a:t>
            </a:r>
            <a:endParaRPr b="1" sz="3200"/>
          </a:p>
        </p:txBody>
      </p:sp>
      <p:sp>
        <p:nvSpPr>
          <p:cNvPr id="890" name="Google Shape;890;p107"/>
          <p:cNvSpPr txBox="1"/>
          <p:nvPr/>
        </p:nvSpPr>
        <p:spPr>
          <a:xfrm>
            <a:off x="777725" y="1957775"/>
            <a:ext cx="81699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Doel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Zo accuraat mogelijk afstemmen met de bestaande datastandaarden en -modellen.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Brainstorm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datastandaarden en modellen bestaan er reeds in het domein van Cultuur- en Jeugdinfrastructuur?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Denk vanuit je eigen organisatie? Hoe is bij jou data gestructureerd?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Voorbeeld</a:t>
            </a:r>
            <a:r>
              <a:rPr b="1" lang="nl-BE" sz="1100"/>
              <a:t>: </a:t>
            </a:r>
            <a:r>
              <a:rPr lang="nl-BE" sz="1100"/>
              <a:t>Jeugdmaps.be</a:t>
            </a:r>
            <a:r>
              <a:rPr lang="nl-BE" sz="1100"/>
              <a:t>, Wegwijs, SEMIC, eigen datamodellen, Gebouwenregister, Inventaris Onroerend Erfgoed, … </a:t>
            </a:r>
            <a:endParaRPr sz="1100"/>
          </a:p>
        </p:txBody>
      </p:sp>
      <p:pic>
        <p:nvPicPr>
          <p:cNvPr id="891" name="Google Shape;891;p107"/>
          <p:cNvPicPr preferRelativeResize="0"/>
          <p:nvPr/>
        </p:nvPicPr>
        <p:blipFill rotWithShape="1">
          <a:blip r:embed="rId3">
            <a:alphaModFix/>
          </a:blip>
          <a:srcRect b="0" l="14447" r="18730" t="0"/>
          <a:stretch/>
        </p:blipFill>
        <p:spPr>
          <a:xfrm>
            <a:off x="7412250" y="204577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8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Q&amp;A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897" name="Google Shape;897;p108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08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09"/>
          <p:cNvSpPr txBox="1"/>
          <p:nvPr/>
        </p:nvSpPr>
        <p:spPr>
          <a:xfrm>
            <a:off x="645459" y="486450"/>
            <a:ext cx="193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 ... ?</a:t>
            </a:r>
            <a:endParaRPr/>
          </a:p>
        </p:txBody>
      </p:sp>
      <p:sp>
        <p:nvSpPr>
          <p:cNvPr id="905" name="Google Shape;905;p109"/>
          <p:cNvSpPr txBox="1"/>
          <p:nvPr/>
        </p:nvSpPr>
        <p:spPr>
          <a:xfrm>
            <a:off x="2041712" y="948116"/>
            <a:ext cx="263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... toevoegen ?</a:t>
            </a:r>
            <a:endParaRPr/>
          </a:p>
        </p:txBody>
      </p:sp>
      <p:sp>
        <p:nvSpPr>
          <p:cNvPr id="906" name="Google Shape;906;p109"/>
          <p:cNvSpPr txBox="1"/>
          <p:nvPr/>
        </p:nvSpPr>
        <p:spPr>
          <a:xfrm>
            <a:off x="4769224" y="486449"/>
            <a:ext cx="22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... ?</a:t>
            </a:r>
            <a:endParaRPr/>
          </a:p>
        </p:txBody>
      </p:sp>
      <p:sp>
        <p:nvSpPr>
          <p:cNvPr id="907" name="Google Shape;907;p109"/>
          <p:cNvSpPr txBox="1"/>
          <p:nvPr/>
        </p:nvSpPr>
        <p:spPr>
          <a:xfrm>
            <a:off x="6313045" y="948115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... ?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10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Volgende stappen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913" name="Google Shape;913;p110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10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1"/>
          <p:cNvSpPr/>
          <p:nvPr/>
        </p:nvSpPr>
        <p:spPr>
          <a:xfrm>
            <a:off x="565138" y="4351865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0" name="Google Shape;920;p111"/>
          <p:cNvGrpSpPr/>
          <p:nvPr/>
        </p:nvGrpSpPr>
        <p:grpSpPr>
          <a:xfrm>
            <a:off x="641992" y="1367322"/>
            <a:ext cx="478299" cy="478299"/>
            <a:chOff x="4640263" y="1219200"/>
            <a:chExt cx="123825" cy="123825"/>
          </a:xfrm>
        </p:grpSpPr>
        <p:sp>
          <p:nvSpPr>
            <p:cNvPr id="921" name="Google Shape;921;p111"/>
            <p:cNvSpPr/>
            <p:nvPr/>
          </p:nvSpPr>
          <p:spPr>
            <a:xfrm>
              <a:off x="4673600" y="1285875"/>
              <a:ext cx="22225" cy="22225"/>
            </a:xfrm>
            <a:custGeom>
              <a:rect b="b" l="l" r="r" t="t"/>
              <a:pathLst>
                <a:path extrusionOk="0" h="100" w="106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11"/>
            <p:cNvSpPr/>
            <p:nvPr/>
          </p:nvSpPr>
          <p:spPr>
            <a:xfrm>
              <a:off x="4652963" y="1265238"/>
              <a:ext cx="65088" cy="65088"/>
            </a:xfrm>
            <a:custGeom>
              <a:rect b="b" l="l" r="r" t="t"/>
              <a:pathLst>
                <a:path extrusionOk="0" h="304" w="304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11"/>
            <p:cNvSpPr/>
            <p:nvPr/>
          </p:nvSpPr>
          <p:spPr>
            <a:xfrm>
              <a:off x="4703763" y="1233488"/>
              <a:ext cx="47625" cy="47625"/>
            </a:xfrm>
            <a:custGeom>
              <a:rect b="b" l="l" r="r" t="t"/>
              <a:pathLst>
                <a:path extrusionOk="0" h="223" w="224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11"/>
            <p:cNvSpPr/>
            <p:nvPr/>
          </p:nvSpPr>
          <p:spPr>
            <a:xfrm>
              <a:off x="4719638" y="1249363"/>
              <a:ext cx="17463" cy="15875"/>
            </a:xfrm>
            <a:custGeom>
              <a:rect b="b" l="l" r="r" t="t"/>
              <a:pathLst>
                <a:path extrusionOk="0" h="79" w="8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11"/>
            <p:cNvSpPr/>
            <p:nvPr/>
          </p:nvSpPr>
          <p:spPr>
            <a:xfrm>
              <a:off x="4640263" y="1219200"/>
              <a:ext cx="123825" cy="123825"/>
            </a:xfrm>
            <a:custGeom>
              <a:rect b="b" l="l" r="r" t="t"/>
              <a:pathLst>
                <a:path extrusionOk="0" h="78" w="78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111"/>
          <p:cNvGrpSpPr/>
          <p:nvPr/>
        </p:nvGrpSpPr>
        <p:grpSpPr>
          <a:xfrm>
            <a:off x="630430" y="1988262"/>
            <a:ext cx="470610" cy="478327"/>
            <a:chOff x="6215424" y="4028218"/>
            <a:chExt cx="202814" cy="206140"/>
          </a:xfrm>
        </p:grpSpPr>
        <p:sp>
          <p:nvSpPr>
            <p:cNvPr id="927" name="Google Shape;927;p111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11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11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11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11"/>
            <p:cNvSpPr/>
            <p:nvPr/>
          </p:nvSpPr>
          <p:spPr>
            <a:xfrm>
              <a:off x="6215424" y="4028218"/>
              <a:ext cx="202814" cy="206140"/>
            </a:xfrm>
            <a:custGeom>
              <a:rect b="b" l="l" r="r" t="t"/>
              <a:pathLst>
                <a:path extrusionOk="0" h="62" w="61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2" name="Google Shape;932;p111"/>
          <p:cNvGrpSpPr/>
          <p:nvPr/>
        </p:nvGrpSpPr>
        <p:grpSpPr>
          <a:xfrm>
            <a:off x="646650" y="3839112"/>
            <a:ext cx="479163" cy="478593"/>
            <a:chOff x="4148138" y="53975"/>
            <a:chExt cx="1335088" cy="1333500"/>
          </a:xfrm>
        </p:grpSpPr>
        <p:sp>
          <p:nvSpPr>
            <p:cNvPr id="933" name="Google Shape;933;p111"/>
            <p:cNvSpPr/>
            <p:nvPr/>
          </p:nvSpPr>
          <p:spPr>
            <a:xfrm>
              <a:off x="4579938" y="236538"/>
              <a:ext cx="685800" cy="479425"/>
            </a:xfrm>
            <a:custGeom>
              <a:rect b="b" l="l" r="r" t="t"/>
              <a:pathLst>
                <a:path extrusionOk="0" h="302" w="432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11"/>
            <p:cNvSpPr/>
            <p:nvPr/>
          </p:nvSpPr>
          <p:spPr>
            <a:xfrm>
              <a:off x="4148138" y="53975"/>
              <a:ext cx="1335088" cy="1333500"/>
            </a:xfrm>
            <a:custGeom>
              <a:rect b="b" l="l" r="r" t="t"/>
              <a:pathLst>
                <a:path extrusionOk="0" h="840" w="841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111"/>
          <p:cNvGrpSpPr/>
          <p:nvPr/>
        </p:nvGrpSpPr>
        <p:grpSpPr>
          <a:xfrm>
            <a:off x="636286" y="3220998"/>
            <a:ext cx="471655" cy="471655"/>
            <a:chOff x="4287838" y="1854201"/>
            <a:chExt cx="149225" cy="149225"/>
          </a:xfrm>
        </p:grpSpPr>
        <p:sp>
          <p:nvSpPr>
            <p:cNvPr id="936" name="Google Shape;936;p111"/>
            <p:cNvSpPr/>
            <p:nvPr/>
          </p:nvSpPr>
          <p:spPr>
            <a:xfrm>
              <a:off x="4287838" y="1854201"/>
              <a:ext cx="149225" cy="149225"/>
            </a:xfrm>
            <a:custGeom>
              <a:rect b="b" l="l" r="r" t="t"/>
              <a:pathLst>
                <a:path extrusionOk="0" h="94" w="94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7" name="Google Shape;937;p111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938" name="Google Shape;938;p111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939" name="Google Shape;939;p111"/>
            <p:cNvSpPr/>
            <p:nvPr/>
          </p:nvSpPr>
          <p:spPr>
            <a:xfrm>
              <a:off x="4308475" y="1881188"/>
              <a:ext cx="101600" cy="96838"/>
            </a:xfrm>
            <a:custGeom>
              <a:rect b="b" l="l" r="r" t="t"/>
              <a:pathLst>
                <a:path extrusionOk="0" h="125" w="131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0" name="Google Shape;940;p111"/>
          <p:cNvSpPr/>
          <p:nvPr/>
        </p:nvSpPr>
        <p:spPr>
          <a:xfrm>
            <a:off x="628651" y="2611008"/>
            <a:ext cx="471488" cy="471488"/>
          </a:xfrm>
          <a:custGeom>
            <a:rect b="b" l="l" r="r" t="t"/>
            <a:pathLst>
              <a:path extrusionOk="0" h="346" w="346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111"/>
          <p:cNvSpPr txBox="1"/>
          <p:nvPr/>
        </p:nvSpPr>
        <p:spPr>
          <a:xfrm>
            <a:off x="1267626" y="1438900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</a:t>
            </a:r>
            <a:r>
              <a:rPr lang="nl-BE" sz="1600"/>
              <a:t> business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werkgroep.</a:t>
            </a:r>
            <a:endParaRPr/>
          </a:p>
        </p:txBody>
      </p:sp>
      <p:sp>
        <p:nvSpPr>
          <p:cNvPr id="942" name="Google Shape;942;p111"/>
          <p:cNvSpPr txBox="1"/>
          <p:nvPr/>
        </p:nvSpPr>
        <p:spPr>
          <a:xfrm>
            <a:off x="1267622" y="195974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</a:t>
            </a:r>
            <a:r>
              <a:rPr lang="nl-BE" sz="1600"/>
              <a:t> verslag v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deze werkgroep. Feedback is zeker welkom!</a:t>
            </a:r>
            <a:endParaRPr/>
          </a:p>
        </p:txBody>
      </p:sp>
      <p:sp>
        <p:nvSpPr>
          <p:cNvPr id="943" name="Google Shape;943;p111"/>
          <p:cNvSpPr txBox="1"/>
          <p:nvPr/>
        </p:nvSpPr>
        <p:spPr>
          <a:xfrm>
            <a:off x="1267575" y="2677400"/>
            <a:ext cx="746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/>
              <a:t>Onderzoeken waar we kunnen aligneren met bestaande standaarden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44" name="Google Shape;944;p111"/>
          <p:cNvSpPr txBox="1"/>
          <p:nvPr/>
        </p:nvSpPr>
        <p:spPr>
          <a:xfrm>
            <a:off x="1267574" y="328747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via GitHub.</a:t>
            </a:r>
            <a:endParaRPr/>
          </a:p>
        </p:txBody>
      </p:sp>
      <p:sp>
        <p:nvSpPr>
          <p:cNvPr id="945" name="Google Shape;945;p111"/>
          <p:cNvSpPr txBox="1"/>
          <p:nvPr/>
        </p:nvSpPr>
        <p:spPr>
          <a:xfrm>
            <a:off x="1267624" y="380654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/>
              <a:t>Eerste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versie van </a:t>
            </a:r>
            <a:r>
              <a:rPr lang="nl-BE" sz="1600"/>
              <a:t>een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semantisch model ontwerpen a.d.h.v. deze gecapteerde feedback</a:t>
            </a:r>
            <a:r>
              <a:rPr lang="nl-BE" sz="1600"/>
              <a:t>.</a:t>
            </a:r>
            <a:endParaRPr/>
          </a:p>
        </p:txBody>
      </p:sp>
      <p:sp>
        <p:nvSpPr>
          <p:cNvPr id="946" name="Google Shape;946;p11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 is wie?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58"/>
          <p:cNvPicPr preferRelativeResize="0"/>
          <p:nvPr/>
        </p:nvPicPr>
        <p:blipFill rotWithShape="1">
          <a:blip r:embed="rId3">
            <a:alphaModFix/>
          </a:blip>
          <a:srcRect b="119" l="0" r="0" t="129"/>
          <a:stretch/>
        </p:blipFill>
        <p:spPr>
          <a:xfrm>
            <a:off x="686575" y="141012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8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5’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58"/>
          <p:cNvSpPr/>
          <p:nvPr/>
        </p:nvSpPr>
        <p:spPr>
          <a:xfrm>
            <a:off x="8297225" y="185052"/>
            <a:ext cx="375249" cy="504976"/>
          </a:xfrm>
          <a:custGeom>
            <a:rect b="b" l="l" r="r" t="t"/>
            <a:pathLst>
              <a:path extrusionOk="0" h="918" w="68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305" y="1292099"/>
            <a:ext cx="5608044" cy="244563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8"/>
          <p:cNvSpPr txBox="1"/>
          <p:nvPr/>
        </p:nvSpPr>
        <p:spPr>
          <a:xfrm>
            <a:off x="2299025" y="4339800"/>
            <a:ext cx="649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5"/>
              </a:rPr>
              <a:t>https://app.mural.co/t/beadvtc7549/m/beadvtc7549/1637592263772/2beef880fa9d5b2114e282e8cc43c862e019da08?sender=uebe47a55b4237413c26d5449</a:t>
            </a:r>
            <a:r>
              <a:rPr lang="nl-BE"/>
              <a:t>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12"/>
          <p:cNvSpPr txBox="1"/>
          <p:nvPr/>
        </p:nvSpPr>
        <p:spPr>
          <a:xfrm>
            <a:off x="628651" y="1346447"/>
            <a:ext cx="37662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12"/>
          <p:cNvSpPr/>
          <p:nvPr/>
        </p:nvSpPr>
        <p:spPr>
          <a:xfrm>
            <a:off x="2273026" y="1559204"/>
            <a:ext cx="477371" cy="474288"/>
          </a:xfrm>
          <a:custGeom>
            <a:rect b="b" l="l" r="r" t="t"/>
            <a:pathLst>
              <a:path extrusionOk="0" h="154" w="155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12"/>
          <p:cNvSpPr txBox="1"/>
          <p:nvPr/>
        </p:nvSpPr>
        <p:spPr>
          <a:xfrm>
            <a:off x="834191" y="2439483"/>
            <a:ext cx="35607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gegeven worden via mail naar onderstaande contacten: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nl-BE" sz="1300" u="sng">
                <a:solidFill>
                  <a:schemeClr val="hlink"/>
                </a:solidFill>
                <a:hlinkClick r:id="rId3"/>
              </a:rPr>
              <a:t>laurens.vercauteren@vlaanderen.be</a:t>
            </a:r>
            <a:endParaRPr sz="1300">
              <a:solidFill>
                <a:schemeClr val="dk1"/>
              </a:solidFill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nl-BE" sz="1300" u="sng">
                <a:solidFill>
                  <a:schemeClr val="hlink"/>
                </a:solidFill>
                <a:hlinkClick r:id="rId4"/>
              </a:rPr>
              <a:t>jitse.decock@vlaanderen.be</a:t>
            </a:r>
            <a:endParaRPr sz="1300">
              <a:solidFill>
                <a:schemeClr val="dk1"/>
              </a:solidFill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nl-BE" sz="1300" u="sng">
                <a:solidFill>
                  <a:schemeClr val="hlink"/>
                </a:solidFill>
                <a:hlinkClick r:id="rId5"/>
              </a:rPr>
              <a:t>eva.derore@vlaanderen.be</a:t>
            </a:r>
            <a:r>
              <a:rPr lang="nl-BE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954" name="Google Shape;954;p112"/>
          <p:cNvSpPr txBox="1"/>
          <p:nvPr/>
        </p:nvSpPr>
        <p:spPr>
          <a:xfrm>
            <a:off x="4950298" y="1346447"/>
            <a:ext cx="3766200" cy="30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12"/>
          <p:cNvSpPr txBox="1"/>
          <p:nvPr/>
        </p:nvSpPr>
        <p:spPr>
          <a:xfrm>
            <a:off x="5114189" y="2439483"/>
            <a:ext cx="3356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 kan gegeven worden via GitHub op onderstaande </a:t>
            </a:r>
            <a:r>
              <a:rPr b="0" i="0" lang="nl-BE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b="0" i="0" lang="nl-BE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u="sng">
                <a:solidFill>
                  <a:schemeClr val="hlink"/>
                </a:solidFill>
                <a:hlinkClick r:id="rId7"/>
              </a:rPr>
              <a:t>https://github.com/Informatievlaanderen/OSLOthema-cultuurandjeugdinfrastructuur</a:t>
            </a:r>
            <a:r>
              <a:rPr lang="nl-BE" sz="1500">
                <a:solidFill>
                  <a:schemeClr val="lt1"/>
                </a:solidFill>
              </a:rPr>
              <a:t> 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57" name="Google Shape;957;p11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/>
          </a:p>
        </p:txBody>
      </p:sp>
      <p:sp>
        <p:nvSpPr>
          <p:cNvPr id="958" name="Google Shape;958;p112"/>
          <p:cNvSpPr/>
          <p:nvPr/>
        </p:nvSpPr>
        <p:spPr>
          <a:xfrm>
            <a:off x="573605" y="4385733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13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1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traj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ect </a:t>
            </a:r>
            <a:r>
              <a:rPr b="1" lang="nl-BE" sz="3200"/>
              <a:t>Cultuur- en Jeugdinfrastructuur</a:t>
            </a:r>
            <a:endParaRPr/>
          </a:p>
        </p:txBody>
      </p:sp>
      <p:sp>
        <p:nvSpPr>
          <p:cNvPr id="965" name="Google Shape;965;p113"/>
          <p:cNvSpPr/>
          <p:nvPr/>
        </p:nvSpPr>
        <p:spPr>
          <a:xfrm rot="5400000">
            <a:off x="8680127" y="2496910"/>
            <a:ext cx="321600" cy="1497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5700" lIns="51400" spcFirstLastPara="1" rIns="51400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6" name="Google Shape;966;p113"/>
          <p:cNvCxnSpPr/>
          <p:nvPr/>
        </p:nvCxnSpPr>
        <p:spPr>
          <a:xfrm>
            <a:off x="2701901" y="2654519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967" name="Google Shape;967;p113"/>
          <p:cNvSpPr txBox="1"/>
          <p:nvPr/>
        </p:nvSpPr>
        <p:spPr>
          <a:xfrm>
            <a:off x="469575" y="2475050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December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13"/>
          <p:cNvSpPr txBox="1"/>
          <p:nvPr/>
        </p:nvSpPr>
        <p:spPr>
          <a:xfrm>
            <a:off x="1676175" y="2477775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Januari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13"/>
          <p:cNvSpPr txBox="1"/>
          <p:nvPr/>
        </p:nvSpPr>
        <p:spPr>
          <a:xfrm>
            <a:off x="2882773" y="2477775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Februari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13"/>
          <p:cNvSpPr txBox="1"/>
          <p:nvPr/>
        </p:nvSpPr>
        <p:spPr>
          <a:xfrm>
            <a:off x="7709175" y="2477775"/>
            <a:ext cx="1056900" cy="1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Juni</a:t>
            </a:r>
            <a:endParaRPr b="1"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971" name="Google Shape;971;p113"/>
          <p:cNvSpPr txBox="1"/>
          <p:nvPr/>
        </p:nvSpPr>
        <p:spPr>
          <a:xfrm>
            <a:off x="841886" y="1864365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werkgroep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13"/>
          <p:cNvSpPr txBox="1"/>
          <p:nvPr/>
        </p:nvSpPr>
        <p:spPr>
          <a:xfrm>
            <a:off x="4096684" y="2853943"/>
            <a:ext cx="865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05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3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13"/>
          <p:cNvSpPr txBox="1"/>
          <p:nvPr/>
        </p:nvSpPr>
        <p:spPr>
          <a:xfrm>
            <a:off x="1659532" y="2784320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13"/>
          <p:cNvSpPr txBox="1"/>
          <p:nvPr/>
        </p:nvSpPr>
        <p:spPr>
          <a:xfrm>
            <a:off x="4089363" y="2477775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Maart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5" name="Google Shape;975;p113"/>
          <p:cNvCxnSpPr/>
          <p:nvPr/>
        </p:nvCxnSpPr>
        <p:spPr>
          <a:xfrm>
            <a:off x="760516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976" name="Google Shape;976;p113"/>
          <p:cNvSpPr txBox="1"/>
          <p:nvPr/>
        </p:nvSpPr>
        <p:spPr>
          <a:xfrm>
            <a:off x="3924161" y="1973798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12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13"/>
          <p:cNvSpPr txBox="1"/>
          <p:nvPr/>
        </p:nvSpPr>
        <p:spPr>
          <a:xfrm>
            <a:off x="6965822" y="197379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5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13"/>
          <p:cNvSpPr/>
          <p:nvPr/>
        </p:nvSpPr>
        <p:spPr>
          <a:xfrm>
            <a:off x="983318" y="1580933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00"/>
          </a:solidFill>
          <a:ln cap="flat" cmpd="sng" w="25400">
            <a:solidFill>
              <a:srgbClr val="BAB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13"/>
          <p:cNvSpPr txBox="1"/>
          <p:nvPr/>
        </p:nvSpPr>
        <p:spPr>
          <a:xfrm>
            <a:off x="518482" y="1405427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b="0" i="0" sz="5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13"/>
          <p:cNvSpPr txBox="1"/>
          <p:nvPr/>
        </p:nvSpPr>
        <p:spPr>
          <a:xfrm>
            <a:off x="536175" y="4288450"/>
            <a:ext cx="5138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Vergeet niet </a:t>
            </a:r>
            <a:r>
              <a:rPr b="1" lang="nl-BE" sz="1800"/>
              <a:t>in te schrijven</a:t>
            </a:r>
            <a:r>
              <a:rPr lang="nl-BE" sz="1800"/>
              <a:t>!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u="sng">
                <a:solidFill>
                  <a:schemeClr val="hlink"/>
                </a:solidFill>
                <a:hlinkClick r:id="rId3"/>
              </a:rPr>
              <a:t>https://overheid.vlaanderen.be/opleiding/oslo-traject-cultuur-en-jeugdinfrastructuur</a:t>
            </a:r>
            <a:r>
              <a:rPr lang="nl-BE" sz="1050"/>
              <a:t> </a:t>
            </a:r>
            <a:endParaRPr sz="1050"/>
          </a:p>
        </p:txBody>
      </p:sp>
      <p:sp>
        <p:nvSpPr>
          <p:cNvPr id="981" name="Google Shape;981;p113"/>
          <p:cNvSpPr txBox="1"/>
          <p:nvPr/>
        </p:nvSpPr>
        <p:spPr>
          <a:xfrm>
            <a:off x="5295974" y="2472338"/>
            <a:ext cx="12066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April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2" name="Google Shape;982;p113"/>
          <p:cNvCxnSpPr/>
          <p:nvPr/>
        </p:nvCxnSpPr>
        <p:spPr>
          <a:xfrm>
            <a:off x="3828754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983" name="Google Shape;983;p113"/>
          <p:cNvCxnSpPr/>
          <p:nvPr/>
        </p:nvCxnSpPr>
        <p:spPr>
          <a:xfrm>
            <a:off x="5047313" y="265453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984" name="Google Shape;984;p113"/>
          <p:cNvCxnSpPr/>
          <p:nvPr/>
        </p:nvCxnSpPr>
        <p:spPr>
          <a:xfrm rot="10800000">
            <a:off x="8192663" y="2666425"/>
            <a:ext cx="1500" cy="5694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985" name="Google Shape;985;p113"/>
          <p:cNvCxnSpPr/>
          <p:nvPr/>
        </p:nvCxnSpPr>
        <p:spPr>
          <a:xfrm>
            <a:off x="68969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986" name="Google Shape;986;p113"/>
          <p:cNvSpPr txBox="1"/>
          <p:nvPr/>
        </p:nvSpPr>
        <p:spPr>
          <a:xfrm>
            <a:off x="8297247" y="2760624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publieke </a:t>
            </a:r>
            <a:endParaRPr b="1"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13"/>
          <p:cNvSpPr/>
          <p:nvPr/>
        </p:nvSpPr>
        <p:spPr>
          <a:xfrm>
            <a:off x="1906375" y="2785825"/>
            <a:ext cx="714000" cy="4740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13"/>
          <p:cNvSpPr txBox="1"/>
          <p:nvPr/>
        </p:nvSpPr>
        <p:spPr>
          <a:xfrm>
            <a:off x="1564884" y="3740111"/>
            <a:ext cx="1317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nl-BE" sz="1050" u="none" cap="none" strike="noStrike">
                <a:solidFill>
                  <a:srgbClr val="373636"/>
                </a:solidFill>
              </a:rPr>
              <a:t>V</a:t>
            </a:r>
            <a:r>
              <a:rPr b="1" lang="nl-BE" sz="1050">
                <a:solidFill>
                  <a:srgbClr val="373636"/>
                </a:solidFill>
              </a:rPr>
              <a:t>olgende werkgroep</a:t>
            </a:r>
            <a:endParaRPr b="1" i="0" sz="500" u="none" cap="none" strike="noStrike">
              <a:solidFill>
                <a:srgbClr val="373636"/>
              </a:solidFill>
            </a:endParaRPr>
          </a:p>
        </p:txBody>
      </p:sp>
      <p:sp>
        <p:nvSpPr>
          <p:cNvPr id="989" name="Google Shape;989;p113"/>
          <p:cNvSpPr/>
          <p:nvPr/>
        </p:nvSpPr>
        <p:spPr>
          <a:xfrm rot="10800000">
            <a:off x="2156871" y="3388500"/>
            <a:ext cx="2130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2540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13"/>
          <p:cNvSpPr txBox="1"/>
          <p:nvPr/>
        </p:nvSpPr>
        <p:spPr>
          <a:xfrm>
            <a:off x="6502575" y="2472350"/>
            <a:ext cx="1206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Mei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4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 sz="4800">
                <a:solidFill>
                  <a:srgbClr val="4C4C4C"/>
                </a:solidFill>
              </a:rPr>
              <a:t>Bedankt!</a:t>
            </a:r>
            <a:endParaRPr sz="4800"/>
          </a:p>
        </p:txBody>
      </p:sp>
      <p:sp>
        <p:nvSpPr>
          <p:cNvPr id="996" name="Google Shape;996;p11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Aanleiding traject en context</a:t>
            </a:r>
            <a:endParaRPr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369" name="Google Shape;369;p59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9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Kader</a:t>
            </a:r>
            <a:endParaRPr sz="1200"/>
          </a:p>
        </p:txBody>
      </p:sp>
      <p:pic>
        <p:nvPicPr>
          <p:cNvPr id="377" name="Google Shape;3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463" y="1069825"/>
            <a:ext cx="5619375" cy="1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0"/>
          <p:cNvSpPr txBox="1"/>
          <p:nvPr/>
        </p:nvSpPr>
        <p:spPr>
          <a:xfrm>
            <a:off x="1564575" y="2754450"/>
            <a:ext cx="4009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Nood aan heldere doelstellingen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Zeer divers sectorlandschap voor cultuur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Zeer diverse tooling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Nood aan standaardisering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Kader voor digitale transformatie van de cultuursector</a:t>
            </a:r>
            <a:endParaRPr sz="1200"/>
          </a:p>
        </p:txBody>
      </p:sp>
      <p:pic>
        <p:nvPicPr>
          <p:cNvPr id="385" name="Google Shape;3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575" y="1303375"/>
            <a:ext cx="5515974" cy="320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